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62" r:id="rId5"/>
    <p:sldId id="263" r:id="rId6"/>
    <p:sldId id="268" r:id="rId7"/>
    <p:sldId id="269" r:id="rId8"/>
    <p:sldId id="270" r:id="rId9"/>
    <p:sldId id="273" r:id="rId10"/>
    <p:sldId id="271" r:id="rId11"/>
    <p:sldId id="272" r:id="rId12"/>
    <p:sldId id="267" r:id="rId13"/>
    <p:sldId id="266" r:id="rId14"/>
    <p:sldId id="264" r:id="rId15"/>
    <p:sldId id="275" r:id="rId16"/>
  </p:sldIdLst>
  <p:sldSz cx="12192000" cy="6858000"/>
  <p:notesSz cx="6881813" cy="100155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E66"/>
    <a:srgbClr val="003E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9" autoAdjust="0"/>
    <p:restoredTop sz="93899" autoAdjust="0"/>
  </p:normalViewPr>
  <p:slideViewPr>
    <p:cSldViewPr snapToGrid="0">
      <p:cViewPr>
        <p:scale>
          <a:sx n="93" d="100"/>
          <a:sy n="93" d="100"/>
        </p:scale>
        <p:origin x="-456"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2517"/>
          </a:xfrm>
          <a:prstGeom prst="rect">
            <a:avLst/>
          </a:prstGeom>
        </p:spPr>
        <p:txBody>
          <a:bodyPr vert="horz" lIns="92684" tIns="46342" rIns="92684" bIns="46342" rtlCol="0"/>
          <a:lstStyle>
            <a:lvl1pPr algn="l">
              <a:defRPr sz="1200"/>
            </a:lvl1pPr>
          </a:lstStyle>
          <a:p>
            <a:endParaRPr lang="en-GB" dirty="0"/>
          </a:p>
        </p:txBody>
      </p:sp>
      <p:sp>
        <p:nvSpPr>
          <p:cNvPr id="3" name="Date Placeholder 2"/>
          <p:cNvSpPr>
            <a:spLocks noGrp="1"/>
          </p:cNvSpPr>
          <p:nvPr>
            <p:ph type="dt" idx="1"/>
          </p:nvPr>
        </p:nvSpPr>
        <p:spPr>
          <a:xfrm>
            <a:off x="3898102" y="0"/>
            <a:ext cx="2982119" cy="502517"/>
          </a:xfrm>
          <a:prstGeom prst="rect">
            <a:avLst/>
          </a:prstGeom>
        </p:spPr>
        <p:txBody>
          <a:bodyPr vert="horz" lIns="92684" tIns="46342" rIns="92684" bIns="46342" rtlCol="0"/>
          <a:lstStyle>
            <a:lvl1pPr algn="r">
              <a:defRPr sz="1200"/>
            </a:lvl1pPr>
          </a:lstStyle>
          <a:p>
            <a:fld id="{2E12E17C-5402-4DC2-9107-54661881C986}" type="datetimeFigureOut">
              <a:rPr lang="en-GB" smtClean="0"/>
              <a:t>11/04/2017</a:t>
            </a:fld>
            <a:endParaRPr lang="en-GB" dirty="0"/>
          </a:p>
        </p:txBody>
      </p:sp>
      <p:sp>
        <p:nvSpPr>
          <p:cNvPr id="4" name="Slide Image Placeholder 3"/>
          <p:cNvSpPr>
            <a:spLocks noGrp="1" noRot="1" noChangeAspect="1"/>
          </p:cNvSpPr>
          <p:nvPr>
            <p:ph type="sldImg" idx="2"/>
          </p:nvPr>
        </p:nvSpPr>
        <p:spPr>
          <a:xfrm>
            <a:off x="436563" y="1250950"/>
            <a:ext cx="6008687" cy="3381375"/>
          </a:xfrm>
          <a:prstGeom prst="rect">
            <a:avLst/>
          </a:prstGeom>
          <a:noFill/>
          <a:ln w="12700">
            <a:solidFill>
              <a:prstClr val="black"/>
            </a:solidFill>
          </a:ln>
        </p:spPr>
        <p:txBody>
          <a:bodyPr vert="horz" lIns="92684" tIns="46342" rIns="92684" bIns="46342" rtlCol="0" anchor="ctr"/>
          <a:lstStyle/>
          <a:p>
            <a:endParaRPr lang="en-GB" dirty="0"/>
          </a:p>
        </p:txBody>
      </p:sp>
      <p:sp>
        <p:nvSpPr>
          <p:cNvPr id="5" name="Notes Placeholder 4"/>
          <p:cNvSpPr>
            <a:spLocks noGrp="1"/>
          </p:cNvSpPr>
          <p:nvPr>
            <p:ph type="body" sz="quarter" idx="3"/>
          </p:nvPr>
        </p:nvSpPr>
        <p:spPr>
          <a:xfrm>
            <a:off x="688182" y="4819978"/>
            <a:ext cx="5505450" cy="3943618"/>
          </a:xfrm>
          <a:prstGeom prst="rect">
            <a:avLst/>
          </a:prstGeom>
        </p:spPr>
        <p:txBody>
          <a:bodyPr vert="horz" lIns="92684" tIns="46342" rIns="92684" bIns="4634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3024"/>
            <a:ext cx="2982119" cy="502516"/>
          </a:xfrm>
          <a:prstGeom prst="rect">
            <a:avLst/>
          </a:prstGeom>
        </p:spPr>
        <p:txBody>
          <a:bodyPr vert="horz" lIns="92684" tIns="46342" rIns="92684" bIns="46342"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98102" y="9513024"/>
            <a:ext cx="2982119" cy="502516"/>
          </a:xfrm>
          <a:prstGeom prst="rect">
            <a:avLst/>
          </a:prstGeom>
        </p:spPr>
        <p:txBody>
          <a:bodyPr vert="horz" lIns="92684" tIns="46342" rIns="92684" bIns="46342" rtlCol="0" anchor="b"/>
          <a:lstStyle>
            <a:lvl1pPr algn="r">
              <a:defRPr sz="1200"/>
            </a:lvl1pPr>
          </a:lstStyle>
          <a:p>
            <a:fld id="{6B47B157-0A11-4244-AA01-B5987A13D0CA}" type="slidenum">
              <a:rPr lang="en-GB" smtClean="0"/>
              <a:t>‹#›</a:t>
            </a:fld>
            <a:endParaRPr lang="en-GB" dirty="0"/>
          </a:p>
        </p:txBody>
      </p:sp>
    </p:spTree>
    <p:extLst>
      <p:ext uri="{BB962C8B-B14F-4D97-AF65-F5344CB8AC3E}">
        <p14:creationId xmlns:p14="http://schemas.microsoft.com/office/powerpoint/2010/main" val="1948158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CF4C5-BA78-4A32-A258-C09D3F677BD7}" type="slidenum">
              <a:rPr lang="en-GB" smtClean="0"/>
              <a:t>1</a:t>
            </a:fld>
            <a:endParaRPr lang="en-GB" dirty="0"/>
          </a:p>
        </p:txBody>
      </p:sp>
    </p:spTree>
    <p:extLst>
      <p:ext uri="{BB962C8B-B14F-4D97-AF65-F5344CB8AC3E}">
        <p14:creationId xmlns:p14="http://schemas.microsoft.com/office/powerpoint/2010/main" val="1467994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CF4C5-BA78-4A32-A258-C09D3F677BD7}" type="slidenum">
              <a:rPr lang="en-GB" smtClean="0"/>
              <a:t>2</a:t>
            </a:fld>
            <a:endParaRPr lang="en-GB" dirty="0"/>
          </a:p>
        </p:txBody>
      </p:sp>
    </p:spTree>
    <p:extLst>
      <p:ext uri="{BB962C8B-B14F-4D97-AF65-F5344CB8AC3E}">
        <p14:creationId xmlns:p14="http://schemas.microsoft.com/office/powerpoint/2010/main" val="33636234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7" name="Picture 6" descr="68_ltsbbs-944.jpg"/>
          <p:cNvPicPr>
            <a:picLocks noChangeAspect="1"/>
          </p:cNvPicPr>
          <p:nvPr userDrawn="1"/>
        </p:nvPicPr>
        <p:blipFill>
          <a:blip r:embed="rId2" cstate="print"/>
          <a:srcRect l="12683" t="287" r="19787" b="31352"/>
          <a:stretch>
            <a:fillRect/>
          </a:stretch>
        </p:blipFill>
        <p:spPr>
          <a:xfrm>
            <a:off x="0" y="-1"/>
            <a:ext cx="12192000" cy="6858001"/>
          </a:xfrm>
          <a:prstGeom prst="rect">
            <a:avLst/>
          </a:prstGeom>
        </p:spPr>
      </p:pic>
      <p:sp>
        <p:nvSpPr>
          <p:cNvPr id="2" name="Title 1"/>
          <p:cNvSpPr>
            <a:spLocks noGrp="1"/>
          </p:cNvSpPr>
          <p:nvPr>
            <p:ph type="ctrTitle"/>
          </p:nvPr>
        </p:nvSpPr>
        <p:spPr>
          <a:xfrm>
            <a:off x="566561" y="1394887"/>
            <a:ext cx="11035592"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pic>
        <p:nvPicPr>
          <p:cNvPr id="9" name="Picture 8" descr="BITC_PRBN_Logo_A4Land_230_0_126.png"/>
          <p:cNvPicPr>
            <a:picLocks noChangeAspect="1"/>
          </p:cNvPicPr>
          <p:nvPr userDrawn="1"/>
        </p:nvPicPr>
        <p:blipFill>
          <a:blip r:embed="rId3" cstate="print"/>
          <a:srcRect r="768" b="50228"/>
          <a:stretch>
            <a:fillRect/>
          </a:stretch>
        </p:blipFill>
        <p:spPr>
          <a:xfrm>
            <a:off x="407957" y="357700"/>
            <a:ext cx="11784043" cy="885336"/>
          </a:xfrm>
          <a:prstGeom prst="rect">
            <a:avLst/>
          </a:prstGeom>
        </p:spPr>
      </p:pic>
    </p:spTree>
    <p:extLst>
      <p:ext uri="{BB962C8B-B14F-4D97-AF65-F5344CB8AC3E}">
        <p14:creationId xmlns:p14="http://schemas.microsoft.com/office/powerpoint/2010/main" val="407529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tx2"/>
        </a:solidFill>
        <a:effectLst/>
      </p:bgPr>
    </p:bg>
    <p:spTree>
      <p:nvGrpSpPr>
        <p:cNvPr id="1" name=""/>
        <p:cNvGrpSpPr/>
        <p:nvPr/>
      </p:nvGrpSpPr>
      <p:grpSpPr>
        <a:xfrm>
          <a:off x="0" y="0"/>
          <a:ext cx="0" cy="0"/>
          <a:chOff x="0" y="0"/>
          <a:chExt cx="0" cy="0"/>
        </a:xfrm>
      </p:grpSpPr>
      <p:sp>
        <p:nvSpPr>
          <p:cNvPr id="3" name="Rectangle 2"/>
          <p:cNvSpPr/>
          <p:nvPr userDrawn="1"/>
        </p:nvSpPr>
        <p:spPr>
          <a:xfrm>
            <a:off x="9840416" y="1"/>
            <a:ext cx="2351584" cy="12714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pic>
        <p:nvPicPr>
          <p:cNvPr id="5" name="Picture 4" descr="BITC_PRBN_Logo_A4Land_230_0_126.png"/>
          <p:cNvPicPr>
            <a:picLocks noChangeAspect="1"/>
          </p:cNvPicPr>
          <p:nvPr userDrawn="1"/>
        </p:nvPicPr>
        <p:blipFill>
          <a:blip r:embed="rId2" cstate="print"/>
          <a:srcRect t="50751" r="787"/>
          <a:stretch>
            <a:fillRect/>
          </a:stretch>
        </p:blipFill>
        <p:spPr>
          <a:xfrm>
            <a:off x="410208" y="395415"/>
            <a:ext cx="11781792" cy="876019"/>
          </a:xfrm>
          <a:prstGeom prst="rect">
            <a:avLst/>
          </a:prstGeom>
        </p:spPr>
      </p:pic>
    </p:spTree>
    <p:extLst>
      <p:ext uri="{BB962C8B-B14F-4D97-AF65-F5344CB8AC3E}">
        <p14:creationId xmlns:p14="http://schemas.microsoft.com/office/powerpoint/2010/main" val="3834526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57217" y="2065777"/>
            <a:ext cx="5445689" cy="1508681"/>
          </a:xfrm>
          <a:prstGeom prst="rect">
            <a:avLst/>
          </a:prstGeom>
        </p:spPr>
        <p:txBody>
          <a:bodyPr lIns="0" tIns="0" rIns="0" bIns="0"/>
          <a:lstStyle>
            <a:lvl1pPr marL="0" indent="0" algn="l">
              <a:lnSpc>
                <a:spcPts val="5199"/>
              </a:lnSpc>
              <a:spcBef>
                <a:spcPts val="0"/>
              </a:spcBef>
              <a:buNone/>
              <a:defRPr sz="4400" b="1">
                <a:solidFill>
                  <a:schemeClr val="tx1"/>
                </a:solidFill>
                <a:latin typeface="Arial" pitchFamily="34" charset="0"/>
                <a:cs typeface="Arial" pitchFamily="34" charset="0"/>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en-US" dirty="0"/>
              <a:t>Presentation title</a:t>
            </a:r>
            <a:endParaRPr lang="en-GB" dirty="0"/>
          </a:p>
        </p:txBody>
      </p:sp>
      <p:sp>
        <p:nvSpPr>
          <p:cNvPr id="8" name="Text Placeholder 7"/>
          <p:cNvSpPr>
            <a:spLocks noGrp="1"/>
          </p:cNvSpPr>
          <p:nvPr>
            <p:ph type="body" sz="quarter" idx="10" hasCustomPrompt="1"/>
          </p:nvPr>
        </p:nvSpPr>
        <p:spPr>
          <a:xfrm>
            <a:off x="563977" y="3435873"/>
            <a:ext cx="5457403" cy="762001"/>
          </a:xfrm>
          <a:prstGeom prst="rect">
            <a:avLst/>
          </a:prstGeom>
        </p:spPr>
        <p:txBody>
          <a:bodyPr lIns="0" tIns="0" rIns="0" bIns="0"/>
          <a:lstStyle>
            <a:lvl1pPr marL="0" indent="0">
              <a:lnSpc>
                <a:spcPts val="2800"/>
              </a:lnSpc>
              <a:spcBef>
                <a:spcPts val="0"/>
              </a:spcBef>
              <a:buNone/>
              <a:defRPr sz="2000" baseline="0">
                <a:solidFill>
                  <a:schemeClr val="tx1"/>
                </a:solidFill>
                <a:latin typeface="Arial" pitchFamily="34" charset="0"/>
                <a:cs typeface="Arial" pitchFamily="34" charset="0"/>
              </a:defRPr>
            </a:lvl1pPr>
          </a:lstStyle>
          <a:p>
            <a:pPr lvl="0"/>
            <a:r>
              <a:rPr lang="en-US" dirty="0"/>
              <a:t>Date</a:t>
            </a:r>
          </a:p>
          <a:p>
            <a:pPr lvl="0"/>
            <a:r>
              <a:rPr lang="en-US" dirty="0"/>
              <a:t>Venue</a:t>
            </a:r>
          </a:p>
        </p:txBody>
      </p:sp>
    </p:spTree>
    <p:extLst>
      <p:ext uri="{BB962C8B-B14F-4D97-AF65-F5344CB8AC3E}">
        <p14:creationId xmlns:p14="http://schemas.microsoft.com/office/powerpoint/2010/main" val="2073505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pic>
        <p:nvPicPr>
          <p:cNvPr id="8" name="Picture 7" descr="845-704-bae-250209-0402-Edit.jpg"/>
          <p:cNvPicPr>
            <a:picLocks noChangeAspect="1"/>
          </p:cNvPicPr>
          <p:nvPr userDrawn="1"/>
        </p:nvPicPr>
        <p:blipFill>
          <a:blip r:embed="rId2" cstate="print">
            <a:alphaModFix/>
          </a:blip>
          <a:srcRect l="11278" t="1024" r="11935" b="14183"/>
          <a:stretch>
            <a:fillRect/>
          </a:stretch>
        </p:blipFill>
        <p:spPr>
          <a:xfrm>
            <a:off x="0" y="-1"/>
            <a:ext cx="12192000" cy="6858001"/>
          </a:xfrm>
          <a:prstGeom prst="rect">
            <a:avLst/>
          </a:prstGeom>
        </p:spPr>
      </p:pic>
      <p:sp>
        <p:nvSpPr>
          <p:cNvPr id="2" name="Title 1"/>
          <p:cNvSpPr>
            <a:spLocks noGrp="1"/>
          </p:cNvSpPr>
          <p:nvPr>
            <p:ph type="ctrTitle"/>
          </p:nvPr>
        </p:nvSpPr>
        <p:spPr>
          <a:xfrm>
            <a:off x="566561" y="1394887"/>
            <a:ext cx="11035592"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pic>
        <p:nvPicPr>
          <p:cNvPr id="9" name="Picture 8" descr="BITC_PRBN_Logo_A4Land_230_0_126.png"/>
          <p:cNvPicPr>
            <a:picLocks noChangeAspect="1"/>
          </p:cNvPicPr>
          <p:nvPr userDrawn="1"/>
        </p:nvPicPr>
        <p:blipFill>
          <a:blip r:embed="rId3" cstate="print"/>
          <a:srcRect r="768" b="50228"/>
          <a:stretch>
            <a:fillRect/>
          </a:stretch>
        </p:blipFill>
        <p:spPr>
          <a:xfrm>
            <a:off x="407957" y="357700"/>
            <a:ext cx="11784043" cy="885336"/>
          </a:xfrm>
          <a:prstGeom prst="rect">
            <a:avLst/>
          </a:prstGeom>
        </p:spPr>
      </p:pic>
    </p:spTree>
    <p:extLst>
      <p:ext uri="{BB962C8B-B14F-4D97-AF65-F5344CB8AC3E}">
        <p14:creationId xmlns:p14="http://schemas.microsoft.com/office/powerpoint/2010/main" val="426878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Slide">
    <p:bg>
      <p:bgPr>
        <a:solidFill>
          <a:schemeClr val="tx2"/>
        </a:solidFill>
        <a:effectLst/>
      </p:bgPr>
    </p:bg>
    <p:spTree>
      <p:nvGrpSpPr>
        <p:cNvPr id="1" name=""/>
        <p:cNvGrpSpPr/>
        <p:nvPr/>
      </p:nvGrpSpPr>
      <p:grpSpPr>
        <a:xfrm>
          <a:off x="0" y="0"/>
          <a:ext cx="0" cy="0"/>
          <a:chOff x="0" y="0"/>
          <a:chExt cx="0" cy="0"/>
        </a:xfrm>
      </p:grpSpPr>
      <p:sp>
        <p:nvSpPr>
          <p:cNvPr id="3" name="Rectangle 2"/>
          <p:cNvSpPr/>
          <p:nvPr userDrawn="1"/>
        </p:nvSpPr>
        <p:spPr>
          <a:xfrm>
            <a:off x="9840416" y="1"/>
            <a:ext cx="2351584" cy="12714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566561" y="1394887"/>
            <a:ext cx="11080751" cy="400051"/>
          </a:xfrm>
          <a:prstGeom prst="rect">
            <a:avLst/>
          </a:prstGeom>
        </p:spPr>
        <p:txBody>
          <a:bodyPr lIns="0" tIns="0" rIns="0" bIns="0"/>
          <a:lstStyle>
            <a:lvl1pPr>
              <a:lnSpc>
                <a:spcPts val="3000"/>
              </a:lnSpc>
              <a:defRPr sz="2800" b="1">
                <a:solidFill>
                  <a:schemeClr val="bg1"/>
                </a:solidFill>
              </a:defRPr>
            </a:lvl1pPr>
          </a:lstStyle>
          <a:p>
            <a:r>
              <a:rPr lang="en-US"/>
              <a:t>Click to edit Master title style</a:t>
            </a:r>
            <a:endParaRPr lang="en-GB" dirty="0"/>
          </a:p>
        </p:txBody>
      </p:sp>
      <p:pic>
        <p:nvPicPr>
          <p:cNvPr id="5" name="Picture 4" descr="BITC_PRBN_Logo_A4Land_230_0_126.png"/>
          <p:cNvPicPr>
            <a:picLocks noChangeAspect="1"/>
          </p:cNvPicPr>
          <p:nvPr userDrawn="1"/>
        </p:nvPicPr>
        <p:blipFill>
          <a:blip r:embed="rId2" cstate="print"/>
          <a:srcRect t="50751" r="787"/>
          <a:stretch>
            <a:fillRect/>
          </a:stretch>
        </p:blipFill>
        <p:spPr>
          <a:xfrm>
            <a:off x="410208" y="395415"/>
            <a:ext cx="11781792" cy="876019"/>
          </a:xfrm>
          <a:prstGeom prst="rect">
            <a:avLst/>
          </a:prstGeom>
        </p:spPr>
      </p:pic>
      <p:cxnSp>
        <p:nvCxnSpPr>
          <p:cNvPr id="8" name="Straight Connector 7"/>
          <p:cNvCxnSpPr/>
          <p:nvPr userDrawn="1"/>
        </p:nvCxnSpPr>
        <p:spPr>
          <a:xfrm>
            <a:off x="564445" y="6365326"/>
            <a:ext cx="11051823"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prstClr val="white"/>
                </a:solidFill>
              </a:rPr>
              <a:t>Business in the Community</a:t>
            </a:r>
          </a:p>
        </p:txBody>
      </p:sp>
      <p:sp>
        <p:nvSpPr>
          <p:cNvPr id="12"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prstClr val="white"/>
                </a:solidFill>
              </a:rPr>
              <a:t>www.bitc.org.uk</a:t>
            </a:r>
          </a:p>
        </p:txBody>
      </p:sp>
      <p:sp>
        <p:nvSpPr>
          <p:cNvPr id="4" name="Rectangle 3"/>
          <p:cNvSpPr/>
          <p:nvPr userDrawn="1"/>
        </p:nvSpPr>
        <p:spPr>
          <a:xfrm>
            <a:off x="9552384" y="4149080"/>
            <a:ext cx="2400267" cy="21602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Tree>
    <p:extLst>
      <p:ext uri="{BB962C8B-B14F-4D97-AF65-F5344CB8AC3E}">
        <p14:creationId xmlns:p14="http://schemas.microsoft.com/office/powerpoint/2010/main" val="1784845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points">
    <p:spTree>
      <p:nvGrpSpPr>
        <p:cNvPr id="1" name=""/>
        <p:cNvGrpSpPr/>
        <p:nvPr/>
      </p:nvGrpSpPr>
      <p:grpSpPr>
        <a:xfrm>
          <a:off x="0" y="0"/>
          <a:ext cx="0" cy="0"/>
          <a:chOff x="0" y="0"/>
          <a:chExt cx="0" cy="0"/>
        </a:xfrm>
      </p:grpSpPr>
      <p:sp>
        <p:nvSpPr>
          <p:cNvPr id="2" name="Title 1"/>
          <p:cNvSpPr>
            <a:spLocks noGrp="1"/>
          </p:cNvSpPr>
          <p:nvPr>
            <p:ph type="ctrTitle"/>
          </p:nvPr>
        </p:nvSpPr>
        <p:spPr>
          <a:xfrm>
            <a:off x="543984" y="395817"/>
            <a:ext cx="9584465"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sp>
        <p:nvSpPr>
          <p:cNvPr id="9" name="Text Placeholder 8"/>
          <p:cNvSpPr>
            <a:spLocks noGrp="1"/>
          </p:cNvSpPr>
          <p:nvPr>
            <p:ph type="body" sz="quarter" idx="13"/>
          </p:nvPr>
        </p:nvSpPr>
        <p:spPr>
          <a:xfrm>
            <a:off x="566128" y="2155822"/>
            <a:ext cx="11046883" cy="4016378"/>
          </a:xfrm>
          <a:prstGeom prst="rect">
            <a:avLst/>
          </a:prstGeom>
        </p:spPr>
        <p:txBody>
          <a:bodyPr lIns="0" tIns="0" rIns="0" bIns="0"/>
          <a:lstStyle>
            <a:lvl1pPr marL="0" indent="-180000">
              <a:lnSpc>
                <a:spcPts val="2600"/>
              </a:lnSpc>
              <a:spcBef>
                <a:spcPts val="0"/>
              </a:spcBef>
              <a:spcAft>
                <a:spcPts val="1200"/>
              </a:spcAft>
              <a:buClr>
                <a:schemeClr val="tx2"/>
              </a:buClr>
              <a:buFont typeface="Arial" pitchFamily="34" charset="0"/>
              <a:buChar char="•"/>
              <a:defRPr sz="2400">
                <a:solidFill>
                  <a:schemeClr val="tx1"/>
                </a:solidFill>
              </a:defRPr>
            </a:lvl1pPr>
            <a:lvl2pPr marL="457200" indent="-228600">
              <a:buClr>
                <a:schemeClr val="tx2"/>
              </a:buClr>
              <a:buFont typeface="Arial" pitchFamily="34" charset="0"/>
              <a:buChar char="•"/>
              <a:defRPr sz="2400">
                <a:solidFill>
                  <a:schemeClr val="tx1"/>
                </a:solidFill>
              </a:defRPr>
            </a:lvl2pPr>
            <a:lvl3pPr marL="712788" indent="-238125">
              <a:buClr>
                <a:schemeClr val="tx2"/>
              </a:buClr>
              <a:buFont typeface="Arial" pitchFamily="34" charset="0"/>
              <a:buChar char="•"/>
              <a:defRPr sz="2400">
                <a:solidFill>
                  <a:schemeClr val="tx1"/>
                </a:solidFill>
              </a:defRPr>
            </a:lvl3pPr>
            <a:lvl4pPr marL="457200" indent="-228600">
              <a:buClr>
                <a:schemeClr val="tx2"/>
              </a:buClr>
              <a:buFont typeface="Arial" pitchFamily="34" charset="0"/>
              <a:buChar char="•"/>
              <a:defRPr sz="2400">
                <a:solidFill>
                  <a:schemeClr val="tx1"/>
                </a:solidFill>
              </a:defRPr>
            </a:lvl4pPr>
            <a:lvl5pPr marL="457200" indent="-228600">
              <a:buClr>
                <a:schemeClr val="tx2"/>
              </a:buClr>
              <a:buFont typeface="Arial" pitchFamily="34" charset="0"/>
              <a:buChar char="•"/>
              <a:defRPr sz="2400">
                <a:solidFill>
                  <a:schemeClr val="tx1"/>
                </a:solidFill>
              </a:defRPr>
            </a:lvl5pPr>
          </a:lstStyle>
          <a:p>
            <a:pPr lvl="0"/>
            <a:r>
              <a:rPr lang="en-US"/>
              <a:t>Click to edit Master text styles</a:t>
            </a:r>
          </a:p>
        </p:txBody>
      </p:sp>
      <p:sp>
        <p:nvSpPr>
          <p:cNvPr id="15"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16"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483497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text slide">
    <p:spTree>
      <p:nvGrpSpPr>
        <p:cNvPr id="1" name=""/>
        <p:cNvGrpSpPr/>
        <p:nvPr/>
      </p:nvGrpSpPr>
      <p:grpSpPr>
        <a:xfrm>
          <a:off x="0" y="0"/>
          <a:ext cx="0" cy="0"/>
          <a:chOff x="0" y="0"/>
          <a:chExt cx="0" cy="0"/>
        </a:xfrm>
      </p:grpSpPr>
      <p:sp>
        <p:nvSpPr>
          <p:cNvPr id="2" name="Title 1"/>
          <p:cNvSpPr>
            <a:spLocks noGrp="1"/>
          </p:cNvSpPr>
          <p:nvPr>
            <p:ph type="ctrTitle"/>
          </p:nvPr>
        </p:nvSpPr>
        <p:spPr>
          <a:xfrm>
            <a:off x="543983" y="395817"/>
            <a:ext cx="9488455"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577851" y="2082803"/>
            <a:ext cx="11035592" cy="354542"/>
          </a:xfrm>
          <a:prstGeom prst="rect">
            <a:avLst/>
          </a:prstGeom>
        </p:spPr>
        <p:txBody>
          <a:bodyPr lIns="0" tIns="0" rIns="0" bIns="0"/>
          <a:lstStyle>
            <a:lvl1pPr marL="0" indent="0" algn="l">
              <a:lnSpc>
                <a:spcPts val="2600"/>
              </a:lnSpc>
              <a:spcBef>
                <a:spcPts val="0"/>
              </a:spcBef>
              <a:buNone/>
              <a:defRPr sz="24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8" name="Text Placeholder 7"/>
          <p:cNvSpPr>
            <a:spLocks noGrp="1"/>
          </p:cNvSpPr>
          <p:nvPr>
            <p:ph type="body" sz="quarter" idx="13"/>
          </p:nvPr>
        </p:nvSpPr>
        <p:spPr>
          <a:xfrm>
            <a:off x="577851" y="2544839"/>
            <a:ext cx="11046883" cy="3623732"/>
          </a:xfrm>
          <a:prstGeom prst="rect">
            <a:avLst/>
          </a:prstGeom>
        </p:spPr>
        <p:txBody>
          <a:bodyPr lIns="0" tIns="0" rIns="0" bIns="0"/>
          <a:lstStyle>
            <a:lvl1pPr marL="0" indent="0">
              <a:lnSpc>
                <a:spcPts val="2400"/>
              </a:lnSpc>
              <a:spcBef>
                <a:spcPts val="0"/>
              </a:spcBef>
              <a:spcAft>
                <a:spcPts val="600"/>
              </a:spcAft>
              <a:buFontTx/>
              <a:buNone/>
              <a:defRPr sz="2000"/>
            </a:lvl1pPr>
            <a:lvl2pPr>
              <a:lnSpc>
                <a:spcPts val="2200"/>
              </a:lnSpc>
              <a:spcBef>
                <a:spcPts val="0"/>
              </a:spcBef>
              <a:spcAft>
                <a:spcPts val="600"/>
              </a:spcAft>
              <a:buFontTx/>
              <a:buNone/>
              <a:defRPr sz="2000"/>
            </a:lvl2pPr>
            <a:lvl3pPr>
              <a:lnSpc>
                <a:spcPts val="2200"/>
              </a:lnSpc>
              <a:spcBef>
                <a:spcPts val="0"/>
              </a:spcBef>
              <a:spcAft>
                <a:spcPts val="600"/>
              </a:spcAft>
              <a:buFontTx/>
              <a:buNone/>
              <a:defRPr sz="2000"/>
            </a:lvl3pPr>
            <a:lvl4pPr>
              <a:lnSpc>
                <a:spcPts val="2200"/>
              </a:lnSpc>
              <a:spcBef>
                <a:spcPts val="0"/>
              </a:spcBef>
              <a:spcAft>
                <a:spcPts val="600"/>
              </a:spcAft>
              <a:buFontTx/>
              <a:buNone/>
              <a:defRPr sz="2000"/>
            </a:lvl4pPr>
            <a:lvl5pPr>
              <a:lnSpc>
                <a:spcPts val="2200"/>
              </a:lnSpc>
              <a:spcBef>
                <a:spcPts val="0"/>
              </a:spcBef>
              <a:spcAft>
                <a:spcPts val="600"/>
              </a:spcAft>
              <a:buFontTx/>
              <a:buNone/>
              <a:defRPr sz="2000"/>
            </a:lvl5pPr>
          </a:lstStyle>
          <a:p>
            <a:pPr lvl="0"/>
            <a:r>
              <a:rPr lang="en-US"/>
              <a:t>Click to edit Master text styles</a:t>
            </a:r>
          </a:p>
        </p:txBody>
      </p:sp>
      <p:sp>
        <p:nvSpPr>
          <p:cNvPr id="16"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17"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3385971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text with graph/table">
    <p:spTree>
      <p:nvGrpSpPr>
        <p:cNvPr id="1" name=""/>
        <p:cNvGrpSpPr/>
        <p:nvPr/>
      </p:nvGrpSpPr>
      <p:grpSpPr>
        <a:xfrm>
          <a:off x="0" y="0"/>
          <a:ext cx="0" cy="0"/>
          <a:chOff x="0" y="0"/>
          <a:chExt cx="0" cy="0"/>
        </a:xfrm>
      </p:grpSpPr>
      <p:sp>
        <p:nvSpPr>
          <p:cNvPr id="2" name="Title 1"/>
          <p:cNvSpPr>
            <a:spLocks noGrp="1"/>
          </p:cNvSpPr>
          <p:nvPr>
            <p:ph type="ctrTitle"/>
          </p:nvPr>
        </p:nvSpPr>
        <p:spPr>
          <a:xfrm>
            <a:off x="543984" y="395817"/>
            <a:ext cx="9584465"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sp>
        <p:nvSpPr>
          <p:cNvPr id="8" name="Text Placeholder 7"/>
          <p:cNvSpPr>
            <a:spLocks noGrp="1"/>
          </p:cNvSpPr>
          <p:nvPr>
            <p:ph type="body" sz="quarter" idx="13"/>
          </p:nvPr>
        </p:nvSpPr>
        <p:spPr>
          <a:xfrm>
            <a:off x="577851" y="2743201"/>
            <a:ext cx="5435600" cy="3403598"/>
          </a:xfrm>
          <a:prstGeom prst="rect">
            <a:avLst/>
          </a:prstGeom>
        </p:spPr>
        <p:txBody>
          <a:bodyPr lIns="0" tIns="0" rIns="0" bIns="0"/>
          <a:lstStyle>
            <a:lvl1pPr marL="0" indent="0">
              <a:lnSpc>
                <a:spcPts val="2200"/>
              </a:lnSpc>
              <a:spcBef>
                <a:spcPts val="0"/>
              </a:spcBef>
              <a:spcAft>
                <a:spcPts val="600"/>
              </a:spcAft>
              <a:buFontTx/>
              <a:buNone/>
              <a:defRPr sz="1800"/>
            </a:lvl1pPr>
            <a:lvl2pPr>
              <a:lnSpc>
                <a:spcPts val="2200"/>
              </a:lnSpc>
              <a:spcBef>
                <a:spcPts val="0"/>
              </a:spcBef>
              <a:spcAft>
                <a:spcPts val="600"/>
              </a:spcAft>
              <a:buFontTx/>
              <a:buNone/>
              <a:defRPr sz="2000"/>
            </a:lvl2pPr>
            <a:lvl3pPr>
              <a:lnSpc>
                <a:spcPts val="2200"/>
              </a:lnSpc>
              <a:spcBef>
                <a:spcPts val="0"/>
              </a:spcBef>
              <a:spcAft>
                <a:spcPts val="600"/>
              </a:spcAft>
              <a:buFontTx/>
              <a:buNone/>
              <a:defRPr sz="2000"/>
            </a:lvl3pPr>
            <a:lvl4pPr>
              <a:lnSpc>
                <a:spcPts val="2200"/>
              </a:lnSpc>
              <a:spcBef>
                <a:spcPts val="0"/>
              </a:spcBef>
              <a:spcAft>
                <a:spcPts val="600"/>
              </a:spcAft>
              <a:buFontTx/>
              <a:buNone/>
              <a:defRPr sz="2000"/>
            </a:lvl4pPr>
            <a:lvl5pPr>
              <a:lnSpc>
                <a:spcPts val="2200"/>
              </a:lnSpc>
              <a:spcBef>
                <a:spcPts val="0"/>
              </a:spcBef>
              <a:spcAft>
                <a:spcPts val="600"/>
              </a:spcAft>
              <a:buFontTx/>
              <a:buNone/>
              <a:defRPr sz="2000"/>
            </a:lvl5pPr>
          </a:lstStyle>
          <a:p>
            <a:pPr lvl="0"/>
            <a:r>
              <a:rPr lang="en-US"/>
              <a:t>Click to edit Master text styles</a:t>
            </a:r>
          </a:p>
        </p:txBody>
      </p:sp>
      <p:sp>
        <p:nvSpPr>
          <p:cNvPr id="9" name="Text Placeholder 8"/>
          <p:cNvSpPr>
            <a:spLocks noGrp="1"/>
          </p:cNvSpPr>
          <p:nvPr>
            <p:ph type="body" sz="quarter" idx="14"/>
          </p:nvPr>
        </p:nvSpPr>
        <p:spPr>
          <a:xfrm>
            <a:off x="577851" y="2092065"/>
            <a:ext cx="5435600" cy="558002"/>
          </a:xfrm>
          <a:prstGeom prst="rect">
            <a:avLst/>
          </a:prstGeom>
        </p:spPr>
        <p:txBody>
          <a:bodyPr lIns="0" tIns="0" rIns="0" bIns="0"/>
          <a:lstStyle>
            <a:lvl1pPr marL="0" indent="0">
              <a:lnSpc>
                <a:spcPts val="2000"/>
              </a:lnSpc>
              <a:spcBef>
                <a:spcPts val="0"/>
              </a:spcBef>
              <a:spcAft>
                <a:spcPts val="600"/>
              </a:spcAft>
              <a:buFontTx/>
              <a:buNone/>
              <a:defRPr sz="1800" b="1"/>
            </a:lvl1pPr>
          </a:lstStyle>
          <a:p>
            <a:pPr lvl="0"/>
            <a:r>
              <a:rPr lang="en-US"/>
              <a:t>Click to edit Master text styles</a:t>
            </a:r>
          </a:p>
        </p:txBody>
      </p:sp>
      <p:sp>
        <p:nvSpPr>
          <p:cNvPr id="11"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12"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299973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er text with graph/table">
    <p:spTree>
      <p:nvGrpSpPr>
        <p:cNvPr id="1" name=""/>
        <p:cNvGrpSpPr/>
        <p:nvPr/>
      </p:nvGrpSpPr>
      <p:grpSpPr>
        <a:xfrm>
          <a:off x="0" y="0"/>
          <a:ext cx="0" cy="0"/>
          <a:chOff x="0" y="0"/>
          <a:chExt cx="0" cy="0"/>
        </a:xfrm>
      </p:grpSpPr>
      <p:sp>
        <p:nvSpPr>
          <p:cNvPr id="2" name="Title 1"/>
          <p:cNvSpPr>
            <a:spLocks noGrp="1"/>
          </p:cNvSpPr>
          <p:nvPr>
            <p:ph type="ctrTitle"/>
          </p:nvPr>
        </p:nvSpPr>
        <p:spPr>
          <a:xfrm>
            <a:off x="543983" y="395817"/>
            <a:ext cx="9488455"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sp>
        <p:nvSpPr>
          <p:cNvPr id="8" name="Text Placeholder 7"/>
          <p:cNvSpPr>
            <a:spLocks noGrp="1"/>
          </p:cNvSpPr>
          <p:nvPr>
            <p:ph type="body" sz="quarter" idx="13"/>
          </p:nvPr>
        </p:nvSpPr>
        <p:spPr>
          <a:xfrm>
            <a:off x="577851" y="2743201"/>
            <a:ext cx="3556000" cy="3403598"/>
          </a:xfrm>
          <a:prstGeom prst="rect">
            <a:avLst/>
          </a:prstGeom>
        </p:spPr>
        <p:txBody>
          <a:bodyPr lIns="0" tIns="0" rIns="0" bIns="0"/>
          <a:lstStyle>
            <a:lvl1pPr marL="0" indent="0">
              <a:lnSpc>
                <a:spcPts val="1700"/>
              </a:lnSpc>
              <a:spcBef>
                <a:spcPts val="0"/>
              </a:spcBef>
              <a:spcAft>
                <a:spcPts val="600"/>
              </a:spcAft>
              <a:buFontTx/>
              <a:buNone/>
              <a:defRPr sz="1400"/>
            </a:lvl1pPr>
            <a:lvl2pPr>
              <a:lnSpc>
                <a:spcPts val="2200"/>
              </a:lnSpc>
              <a:spcBef>
                <a:spcPts val="0"/>
              </a:spcBef>
              <a:spcAft>
                <a:spcPts val="600"/>
              </a:spcAft>
              <a:buFontTx/>
              <a:buNone/>
              <a:defRPr sz="2000"/>
            </a:lvl2pPr>
            <a:lvl3pPr>
              <a:lnSpc>
                <a:spcPts val="2200"/>
              </a:lnSpc>
              <a:spcBef>
                <a:spcPts val="0"/>
              </a:spcBef>
              <a:spcAft>
                <a:spcPts val="600"/>
              </a:spcAft>
              <a:buFontTx/>
              <a:buNone/>
              <a:defRPr sz="2000"/>
            </a:lvl3pPr>
            <a:lvl4pPr>
              <a:lnSpc>
                <a:spcPts val="2200"/>
              </a:lnSpc>
              <a:spcBef>
                <a:spcPts val="0"/>
              </a:spcBef>
              <a:spcAft>
                <a:spcPts val="600"/>
              </a:spcAft>
              <a:buFontTx/>
              <a:buNone/>
              <a:defRPr sz="2000"/>
            </a:lvl4pPr>
            <a:lvl5pPr>
              <a:lnSpc>
                <a:spcPts val="2200"/>
              </a:lnSpc>
              <a:spcBef>
                <a:spcPts val="0"/>
              </a:spcBef>
              <a:spcAft>
                <a:spcPts val="600"/>
              </a:spcAft>
              <a:buFontTx/>
              <a:buNone/>
              <a:defRPr sz="2000"/>
            </a:lvl5pPr>
          </a:lstStyle>
          <a:p>
            <a:pPr lvl="0"/>
            <a:r>
              <a:rPr lang="en-US"/>
              <a:t>Click to edit Master text styles</a:t>
            </a:r>
          </a:p>
        </p:txBody>
      </p:sp>
      <p:sp>
        <p:nvSpPr>
          <p:cNvPr id="9" name="Text Placeholder 8"/>
          <p:cNvSpPr>
            <a:spLocks noGrp="1"/>
          </p:cNvSpPr>
          <p:nvPr>
            <p:ph type="body" sz="quarter" idx="14"/>
          </p:nvPr>
        </p:nvSpPr>
        <p:spPr>
          <a:xfrm>
            <a:off x="577851" y="2092065"/>
            <a:ext cx="3556000" cy="558002"/>
          </a:xfrm>
          <a:prstGeom prst="rect">
            <a:avLst/>
          </a:prstGeom>
        </p:spPr>
        <p:txBody>
          <a:bodyPr lIns="0" tIns="0" rIns="0" bIns="0"/>
          <a:lstStyle>
            <a:lvl1pPr marL="0" indent="0">
              <a:lnSpc>
                <a:spcPts val="1700"/>
              </a:lnSpc>
              <a:spcBef>
                <a:spcPts val="0"/>
              </a:spcBef>
              <a:spcAft>
                <a:spcPts val="600"/>
              </a:spcAft>
              <a:buFontTx/>
              <a:buNone/>
              <a:defRPr sz="1400" b="1"/>
            </a:lvl1pPr>
          </a:lstStyle>
          <a:p>
            <a:pPr lvl="0"/>
            <a:r>
              <a:rPr lang="en-US"/>
              <a:t>Click to edit Master text styles</a:t>
            </a:r>
          </a:p>
        </p:txBody>
      </p:sp>
      <p:sp>
        <p:nvSpPr>
          <p:cNvPr id="11"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12"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115685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ll sub+ large graph/table">
    <p:spTree>
      <p:nvGrpSpPr>
        <p:cNvPr id="1" name=""/>
        <p:cNvGrpSpPr/>
        <p:nvPr/>
      </p:nvGrpSpPr>
      <p:grpSpPr>
        <a:xfrm>
          <a:off x="0" y="0"/>
          <a:ext cx="0" cy="0"/>
          <a:chOff x="0" y="0"/>
          <a:chExt cx="0" cy="0"/>
        </a:xfrm>
      </p:grpSpPr>
      <p:sp>
        <p:nvSpPr>
          <p:cNvPr id="2" name="Title 1"/>
          <p:cNvSpPr>
            <a:spLocks noGrp="1"/>
          </p:cNvSpPr>
          <p:nvPr>
            <p:ph type="ctrTitle"/>
          </p:nvPr>
        </p:nvSpPr>
        <p:spPr>
          <a:xfrm>
            <a:off x="543984" y="395817"/>
            <a:ext cx="9584465" cy="400051"/>
          </a:xfrm>
          <a:prstGeom prst="rect">
            <a:avLst/>
          </a:prstGeom>
        </p:spPr>
        <p:txBody>
          <a:bodyPr lIns="0" tIns="0" rIns="0" bIns="0"/>
          <a:lstStyle>
            <a:lvl1pPr>
              <a:lnSpc>
                <a:spcPts val="3000"/>
              </a:lnSpc>
              <a:defRPr sz="2800" b="1">
                <a:solidFill>
                  <a:schemeClr val="tx2"/>
                </a:solidFill>
              </a:defRPr>
            </a:lvl1pPr>
          </a:lstStyle>
          <a:p>
            <a:r>
              <a:rPr lang="en-US"/>
              <a:t>Click to edit Master title style</a:t>
            </a:r>
            <a:endParaRPr lang="en-GB" dirty="0"/>
          </a:p>
        </p:txBody>
      </p:sp>
      <p:sp>
        <p:nvSpPr>
          <p:cNvPr id="9" name="Text Placeholder 8"/>
          <p:cNvSpPr>
            <a:spLocks noGrp="1"/>
          </p:cNvSpPr>
          <p:nvPr>
            <p:ph type="body" sz="quarter" idx="14"/>
          </p:nvPr>
        </p:nvSpPr>
        <p:spPr>
          <a:xfrm>
            <a:off x="577851" y="2092065"/>
            <a:ext cx="11046883" cy="558002"/>
          </a:xfrm>
          <a:prstGeom prst="rect">
            <a:avLst/>
          </a:prstGeom>
        </p:spPr>
        <p:txBody>
          <a:bodyPr lIns="0" tIns="0" rIns="0" bIns="0"/>
          <a:lstStyle>
            <a:lvl1pPr marL="0" indent="0">
              <a:lnSpc>
                <a:spcPts val="2000"/>
              </a:lnSpc>
              <a:spcBef>
                <a:spcPts val="0"/>
              </a:spcBef>
              <a:spcAft>
                <a:spcPts val="600"/>
              </a:spcAft>
              <a:buFontTx/>
              <a:buNone/>
              <a:defRPr sz="1800" b="1"/>
            </a:lvl1pPr>
          </a:lstStyle>
          <a:p>
            <a:pPr lvl="0"/>
            <a:r>
              <a:rPr lang="en-US"/>
              <a:t>Click to edit Master text styles</a:t>
            </a:r>
          </a:p>
        </p:txBody>
      </p:sp>
      <p:sp>
        <p:nvSpPr>
          <p:cNvPr id="10"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11"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9097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8" name="Footer Placeholder 4"/>
          <p:cNvSpPr txBox="1">
            <a:spLocks/>
          </p:cNvSpPr>
          <p:nvPr userDrawn="1"/>
        </p:nvSpPr>
        <p:spPr>
          <a:xfrm>
            <a:off x="556686" y="6419120"/>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pPr>
              <a:defRPr/>
            </a:pPr>
            <a:r>
              <a:rPr lang="en-GB" sz="1500" dirty="0">
                <a:solidFill>
                  <a:srgbClr val="E6007E"/>
                </a:solidFill>
              </a:rPr>
              <a:t>Business in the Community</a:t>
            </a:r>
          </a:p>
        </p:txBody>
      </p:sp>
      <p:sp>
        <p:nvSpPr>
          <p:cNvPr id="9" name="Slide Number Placeholder 5"/>
          <p:cNvSpPr txBox="1">
            <a:spLocks/>
          </p:cNvSpPr>
          <p:nvPr userDrawn="1"/>
        </p:nvSpPr>
        <p:spPr>
          <a:xfrm>
            <a:off x="8059562" y="6465691"/>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defRPr/>
            </a:pPr>
            <a:r>
              <a:rPr sz="1000" dirty="0">
                <a:solidFill>
                  <a:srgbClr val="E6007E"/>
                </a:solidFill>
              </a:rPr>
              <a:t>www.bitc.org.uk</a:t>
            </a:r>
          </a:p>
        </p:txBody>
      </p:sp>
    </p:spTree>
    <p:extLst>
      <p:ext uri="{BB962C8B-B14F-4D97-AF65-F5344CB8AC3E}">
        <p14:creationId xmlns:p14="http://schemas.microsoft.com/office/powerpoint/2010/main" val="400442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3" name="Straight Connector 2"/>
          <p:cNvCxnSpPr/>
          <p:nvPr userDrawn="1"/>
        </p:nvCxnSpPr>
        <p:spPr>
          <a:xfrm>
            <a:off x="564445" y="6365326"/>
            <a:ext cx="11051823" cy="158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5"/>
          <p:cNvSpPr>
            <a:spLocks noGrp="1"/>
          </p:cNvSpPr>
          <p:nvPr>
            <p:ph type="sldNum" sz="quarter" idx="4"/>
          </p:nvPr>
        </p:nvSpPr>
        <p:spPr>
          <a:xfrm>
            <a:off x="8059562" y="6466422"/>
            <a:ext cx="3567996" cy="179913"/>
          </a:xfrm>
          <a:prstGeom prst="rect">
            <a:avLst/>
          </a:prstGeom>
        </p:spPr>
        <p:txBody>
          <a:bodyPr vert="horz" lIns="0" tIns="0" rIns="0" bIns="0" rtlCol="0" anchor="t" anchorCtr="0"/>
          <a:lstStyle>
            <a:lvl1pPr marL="0" marR="0" indent="0" algn="l" defTabSz="914400" rtl="0" eaLnBrk="1" fontAlgn="auto" latinLnBrk="0" hangingPunct="1">
              <a:lnSpc>
                <a:spcPct val="100000"/>
              </a:lnSpc>
              <a:spcBef>
                <a:spcPts val="0"/>
              </a:spcBef>
              <a:spcAft>
                <a:spcPts val="0"/>
              </a:spcAft>
              <a:buClrTx/>
              <a:buSzTx/>
              <a:buFontTx/>
              <a:buNone/>
              <a:tabLst/>
              <a:defRPr lang="en-GB" sz="1000" b="0" kern="1200" smtClean="0">
                <a:solidFill>
                  <a:schemeClr val="tx2"/>
                </a:solidFill>
                <a:latin typeface="Arial" pitchFamily="34" charset="0"/>
                <a:ea typeface="+mn-ea"/>
                <a:cs typeface="Arial" pitchFamily="34" charset="0"/>
              </a:defRPr>
            </a:lvl1pPr>
          </a:lstStyle>
          <a:p>
            <a:pPr algn="r"/>
            <a:r>
              <a:rPr dirty="0">
                <a:solidFill>
                  <a:srgbClr val="E6007E"/>
                </a:solidFill>
              </a:rPr>
              <a:t>www.bitc.org.uk</a:t>
            </a:r>
          </a:p>
        </p:txBody>
      </p:sp>
      <p:sp>
        <p:nvSpPr>
          <p:cNvPr id="5" name="Footer Placeholder 4"/>
          <p:cNvSpPr>
            <a:spLocks noGrp="1"/>
          </p:cNvSpPr>
          <p:nvPr>
            <p:ph type="ftr" sz="quarter" idx="3"/>
          </p:nvPr>
        </p:nvSpPr>
        <p:spPr>
          <a:xfrm>
            <a:off x="556686" y="6419851"/>
            <a:ext cx="5456764" cy="184150"/>
          </a:xfrm>
          <a:prstGeom prst="rect">
            <a:avLst/>
          </a:prstGeom>
        </p:spPr>
        <p:txBody>
          <a:bodyPr lIns="0" tIns="0" rIns="0" bIns="0"/>
          <a:lstStyle>
            <a:lvl1pPr>
              <a:defRPr sz="1500" b="1">
                <a:solidFill>
                  <a:schemeClr val="tx2"/>
                </a:solidFill>
                <a:latin typeface="Arial" pitchFamily="34" charset="0"/>
                <a:cs typeface="Arial" pitchFamily="34" charset="0"/>
              </a:defRPr>
            </a:lvl1pPr>
          </a:lstStyle>
          <a:p>
            <a:r>
              <a:rPr lang="en-GB" dirty="0">
                <a:solidFill>
                  <a:srgbClr val="E6007E"/>
                </a:solidFill>
              </a:rPr>
              <a:t>Business in the Community</a:t>
            </a:r>
          </a:p>
        </p:txBody>
      </p:sp>
      <p:pic>
        <p:nvPicPr>
          <p:cNvPr id="7" name="Picture 6"/>
          <p:cNvPicPr/>
          <p:nvPr userDrawn="1"/>
        </p:nvPicPr>
        <p:blipFill>
          <a:blip r:embed="rId13" cstate="print">
            <a:extLst>
              <a:ext uri="{28A0092B-C50C-407E-A947-70E740481C1C}">
                <a14:useLocalDpi xmlns:a14="http://schemas.microsoft.com/office/drawing/2010/main" val="0"/>
              </a:ext>
            </a:extLst>
          </a:blip>
          <a:stretch>
            <a:fillRect/>
          </a:stretch>
        </p:blipFill>
        <p:spPr>
          <a:xfrm>
            <a:off x="10303730" y="4695465"/>
            <a:ext cx="1546860" cy="1570355"/>
          </a:xfrm>
          <a:prstGeom prst="rect">
            <a:avLst/>
          </a:prstGeom>
        </p:spPr>
      </p:pic>
      <p:pic>
        <p:nvPicPr>
          <p:cNvPr id="2" name="Picture 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320469" y="260649"/>
            <a:ext cx="1338099" cy="663961"/>
          </a:xfrm>
          <a:prstGeom prst="rect">
            <a:avLst/>
          </a:prstGeom>
        </p:spPr>
      </p:pic>
    </p:spTree>
    <p:extLst>
      <p:ext uri="{BB962C8B-B14F-4D97-AF65-F5344CB8AC3E}">
        <p14:creationId xmlns:p14="http://schemas.microsoft.com/office/powerpoint/2010/main" val="4091112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spcBef>
          <a:spcPct val="0"/>
        </a:spcBef>
        <a:buNone/>
        <a:defRPr sz="44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video" Target="https://www.youtube.com/embed/NsLj7t9L1Eo"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8.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gif"/></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www.eventbrite.co.uk/TheBIGCommunityConversation"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32277" y="3134218"/>
            <a:ext cx="6120680" cy="492443"/>
          </a:xfrm>
          <a:prstGeom prst="rect">
            <a:avLst/>
          </a:prstGeom>
          <a:noFill/>
        </p:spPr>
        <p:txBody>
          <a:bodyPr wrap="square" rtlCol="0">
            <a:spAutoFit/>
          </a:bodyPr>
          <a:lstStyle/>
          <a:p>
            <a:endParaRPr lang="en-GB" sz="2600" b="1" dirty="0">
              <a:solidFill>
                <a:schemeClr val="bg1"/>
              </a:solidFill>
              <a:latin typeface="Arial" pitchFamily="34" charset="0"/>
              <a:cs typeface="Arial" pitchFamily="34" charset="0"/>
            </a:endParaRPr>
          </a:p>
        </p:txBody>
      </p:sp>
      <p:sp>
        <p:nvSpPr>
          <p:cNvPr id="10" name="Subtitle 5"/>
          <p:cNvSpPr txBox="1">
            <a:spLocks/>
          </p:cNvSpPr>
          <p:nvPr/>
        </p:nvSpPr>
        <p:spPr bwMode="auto">
          <a:xfrm>
            <a:off x="416858" y="2431589"/>
            <a:ext cx="11389659" cy="1405257"/>
          </a:xfrm>
          <a:prstGeom prst="rect">
            <a:avLst/>
          </a:prstGeom>
          <a:noFill/>
          <a:ln>
            <a:miter lim="800000"/>
            <a:headEnd/>
            <a:tailEnd/>
          </a:ln>
        </p:spPr>
        <p:txBody>
          <a:bodyPr vert="horz" wrap="square" numCol="1" anchor="t" anchorCtr="0" compatLnSpc="1">
            <a:prstTxWarp prst="textNoShape">
              <a:avLst/>
            </a:prstTxWarp>
          </a:bodyPr>
          <a:lstStyle/>
          <a:p>
            <a:pPr marL="342900" indent="-342900" algn="ctr" defTabSz="457200" fontAlgn="base">
              <a:spcBef>
                <a:spcPct val="20000"/>
              </a:spcBef>
              <a:spcAft>
                <a:spcPct val="0"/>
              </a:spcAft>
              <a:defRPr/>
            </a:pPr>
            <a:r>
              <a:rPr lang="en-GB" sz="3600" b="1" dirty="0" smtClean="0">
                <a:solidFill>
                  <a:schemeClr val="bg1"/>
                </a:solidFill>
                <a:latin typeface="Arial" panose="020B0604020202020204" pitchFamily="34" charset="0"/>
                <a:cs typeface="Arial" panose="020B0604020202020204" pitchFamily="34" charset="0"/>
              </a:rPr>
              <a:t>BITC &amp; Business Connectors</a:t>
            </a:r>
            <a:endParaRPr lang="en-GB" sz="3600" b="1" dirty="0">
              <a:solidFill>
                <a:schemeClr val="bg1"/>
              </a:solidFill>
              <a:latin typeface="Arial" panose="020B0604020202020204" pitchFamily="34" charset="0"/>
              <a:cs typeface="Arial" panose="020B0604020202020204" pitchFamily="34" charset="0"/>
            </a:endParaRPr>
          </a:p>
          <a:p>
            <a:pPr marL="342900" indent="-342900" algn="ctr" defTabSz="457200" fontAlgn="base">
              <a:spcBef>
                <a:spcPct val="20000"/>
              </a:spcBef>
              <a:spcAft>
                <a:spcPct val="0"/>
              </a:spcAft>
              <a:defRPr/>
            </a:pPr>
            <a:endParaRPr lang="en-GB" sz="2400" b="1" dirty="0" smtClean="0">
              <a:solidFill>
                <a:schemeClr val="bg1"/>
              </a:solidFill>
              <a:latin typeface="Arial" panose="020B0604020202020204" pitchFamily="34" charset="0"/>
              <a:cs typeface="Arial" panose="020B0604020202020204" pitchFamily="34" charset="0"/>
            </a:endParaRPr>
          </a:p>
          <a:p>
            <a:pPr marL="342900" indent="-342900" algn="ctr" defTabSz="457200" fontAlgn="base">
              <a:spcBef>
                <a:spcPct val="20000"/>
              </a:spcBef>
              <a:spcAft>
                <a:spcPct val="0"/>
              </a:spcAft>
              <a:defRPr/>
            </a:pPr>
            <a:endParaRPr lang="en-GB" sz="2400" b="1" dirty="0">
              <a:solidFill>
                <a:schemeClr val="bg1"/>
              </a:solidFill>
              <a:latin typeface="Arial" panose="020B0604020202020204" pitchFamily="34" charset="0"/>
              <a:cs typeface="Arial" panose="020B0604020202020204" pitchFamily="34" charset="0"/>
            </a:endParaRPr>
          </a:p>
          <a:p>
            <a:pPr marL="342900" indent="-342900" algn="ctr" defTabSz="457200" fontAlgn="base">
              <a:spcBef>
                <a:spcPct val="20000"/>
              </a:spcBef>
              <a:spcAft>
                <a:spcPct val="0"/>
              </a:spcAft>
              <a:defRPr/>
            </a:pPr>
            <a:r>
              <a:rPr lang="en-GB" sz="2400" b="1" dirty="0" smtClean="0">
                <a:solidFill>
                  <a:schemeClr val="bg1"/>
                </a:solidFill>
                <a:latin typeface="Arial" panose="020B0604020202020204" pitchFamily="34" charset="0"/>
                <a:cs typeface="Arial" panose="020B0604020202020204" pitchFamily="34" charset="0"/>
              </a:rPr>
              <a:t>Steve Mitchell</a:t>
            </a:r>
          </a:p>
          <a:p>
            <a:pPr marL="342900" indent="-342900" algn="ctr" defTabSz="457200" fontAlgn="base">
              <a:spcBef>
                <a:spcPct val="20000"/>
              </a:spcBef>
              <a:spcAft>
                <a:spcPct val="0"/>
              </a:spcAft>
              <a:defRPr/>
            </a:pPr>
            <a:r>
              <a:rPr lang="en-GB" sz="2400" b="1" dirty="0" smtClean="0">
                <a:solidFill>
                  <a:schemeClr val="bg1"/>
                </a:solidFill>
                <a:latin typeface="Arial" panose="020B0604020202020204" pitchFamily="34" charset="0"/>
                <a:cs typeface="Arial" panose="020B0604020202020204" pitchFamily="34" charset="0"/>
              </a:rPr>
              <a:t>Business Connector – Gloucester &amp; Cheltenham</a:t>
            </a:r>
            <a:endParaRPr lang="en-GB" sz="2400" b="1" dirty="0">
              <a:solidFill>
                <a:schemeClr val="bg1"/>
              </a:solidFill>
              <a:latin typeface="Arial" panose="020B0604020202020204" pitchFamily="34" charset="0"/>
              <a:cs typeface="Arial" panose="020B0604020202020204" pitchFamily="34" charset="0"/>
            </a:endParaRPr>
          </a:p>
          <a:p>
            <a:pPr marL="342900" indent="-342900" defTabSz="457200" fontAlgn="base">
              <a:spcBef>
                <a:spcPct val="20000"/>
              </a:spcBef>
              <a:spcAft>
                <a:spcPct val="0"/>
              </a:spcAft>
              <a:defRPr/>
            </a:pPr>
            <a:r>
              <a:rPr lang="en-GB" sz="2100" b="1" dirty="0">
                <a:solidFill>
                  <a:schemeClr val="bg1"/>
                </a:solidFill>
              </a:rPr>
              <a:t> </a:t>
            </a:r>
            <a:endParaRPr lang="en-GB" sz="3600" b="1" dirty="0">
              <a:solidFill>
                <a:schemeClr val="bg1"/>
              </a:solidFill>
            </a:endParaRPr>
          </a:p>
        </p:txBody>
      </p:sp>
    </p:spTree>
    <p:extLst>
      <p:ext uri="{BB962C8B-B14F-4D97-AF65-F5344CB8AC3E}">
        <p14:creationId xmlns:p14="http://schemas.microsoft.com/office/powerpoint/2010/main" val="2487925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3600" dirty="0" smtClean="0"/>
              <a:t/>
            </a:r>
            <a:br>
              <a:rPr lang="en-GB" sz="3600" dirty="0" smtClean="0"/>
            </a:br>
            <a:r>
              <a:rPr lang="en-GB" sz="3600" dirty="0"/>
              <a:t/>
            </a:r>
            <a:br>
              <a:rPr lang="en-GB" sz="3600" dirty="0"/>
            </a:br>
            <a:r>
              <a:rPr lang="en-GB" sz="3600" dirty="0" smtClean="0"/>
              <a:t/>
            </a:r>
            <a:br>
              <a:rPr lang="en-GB" sz="3600" dirty="0" smtClean="0"/>
            </a:br>
            <a:r>
              <a:rPr lang="en-GB" sz="3600" dirty="0"/>
              <a:t/>
            </a:r>
            <a:br>
              <a:rPr lang="en-GB" sz="3600" dirty="0"/>
            </a:br>
            <a:r>
              <a:rPr lang="en-GB" sz="3600" dirty="0" smtClean="0"/>
              <a:t/>
            </a:r>
            <a:br>
              <a:rPr lang="en-GB" sz="3600" dirty="0" smtClean="0"/>
            </a:br>
            <a:r>
              <a:rPr lang="en-GB" sz="3600" dirty="0" smtClean="0"/>
              <a:t>Any questions? </a:t>
            </a:r>
            <a:endParaRPr lang="en-GB" sz="3600" dirty="0"/>
          </a:p>
        </p:txBody>
      </p:sp>
    </p:spTree>
    <p:extLst>
      <p:ext uri="{BB962C8B-B14F-4D97-AF65-F5344CB8AC3E}">
        <p14:creationId xmlns:p14="http://schemas.microsoft.com/office/powerpoint/2010/main" val="23567342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Time for a short video? </a:t>
            </a:r>
            <a:endParaRPr lang="en-GB" sz="3600" dirty="0"/>
          </a:p>
        </p:txBody>
      </p:sp>
      <p:pic>
        <p:nvPicPr>
          <p:cNvPr id="3" name="NsLj7t9L1Eo"/>
          <p:cNvPicPr>
            <a:picLocks noRot="1" noChangeAspect="1"/>
          </p:cNvPicPr>
          <p:nvPr>
            <a:videoFile r:link="rId1"/>
          </p:nvPr>
        </p:nvPicPr>
        <p:blipFill>
          <a:blip r:embed="rId3"/>
          <a:stretch>
            <a:fillRect/>
          </a:stretch>
        </p:blipFill>
        <p:spPr>
          <a:xfrm>
            <a:off x="3142179" y="2143125"/>
            <a:ext cx="6235844" cy="3507662"/>
          </a:xfrm>
          <a:prstGeom prst="rect">
            <a:avLst/>
          </a:prstGeom>
        </p:spPr>
      </p:pic>
    </p:spTree>
    <p:extLst>
      <p:ext uri="{BB962C8B-B14F-4D97-AF65-F5344CB8AC3E}">
        <p14:creationId xmlns:p14="http://schemas.microsoft.com/office/powerpoint/2010/main" val="2495706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134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prstGeom prst="rect">
            <a:avLst/>
          </a:prstGeom>
        </p:spPr>
        <p:txBody>
          <a:bodyPr/>
          <a:lstStyle/>
          <a:p>
            <a:r>
              <a:rPr lang="en-GB" sz="3600" dirty="0" smtClean="0"/>
              <a:t>Agenda</a:t>
            </a:r>
            <a:r>
              <a:rPr lang="en-GB" dirty="0"/>
              <a:t/>
            </a:r>
            <a:br>
              <a:rPr lang="en-GB" dirty="0"/>
            </a:br>
            <a:r>
              <a:rPr lang="en-GB" dirty="0" smtClean="0"/>
              <a:t/>
            </a:r>
            <a:br>
              <a:rPr lang="en-GB" dirty="0" smtClean="0"/>
            </a:br>
            <a:r>
              <a:rPr lang="en-GB" sz="1800" dirty="0" smtClean="0">
                <a:solidFill>
                  <a:schemeClr val="tx1"/>
                </a:solidFill>
              </a:rPr>
              <a:t>*</a:t>
            </a:r>
            <a:r>
              <a:rPr lang="en-GB" sz="1800" dirty="0"/>
              <a:t>	</a:t>
            </a:r>
            <a:r>
              <a:rPr lang="en-GB" sz="1800" dirty="0" smtClean="0">
                <a:solidFill>
                  <a:schemeClr val="tx1"/>
                </a:solidFill>
              </a:rPr>
              <a:t>Who is Business in the Community?</a:t>
            </a:r>
            <a:br>
              <a:rPr lang="en-GB" sz="1800" dirty="0" smtClean="0">
                <a:solidFill>
                  <a:schemeClr val="tx1"/>
                </a:solidFill>
              </a:rPr>
            </a:br>
            <a:r>
              <a:rPr lang="en-GB" sz="1800" dirty="0">
                <a:solidFill>
                  <a:schemeClr val="tx1"/>
                </a:solidFill>
              </a:rPr>
              <a:t/>
            </a:r>
            <a:br>
              <a:rPr lang="en-GB" sz="1800" dirty="0">
                <a:solidFill>
                  <a:schemeClr val="tx1"/>
                </a:solidFill>
              </a:rPr>
            </a:br>
            <a:r>
              <a:rPr lang="en-GB" sz="1800" dirty="0" smtClean="0">
                <a:solidFill>
                  <a:schemeClr val="tx1"/>
                </a:solidFill>
              </a:rPr>
              <a:t>*</a:t>
            </a:r>
            <a:r>
              <a:rPr lang="en-GB" sz="1800" dirty="0">
                <a:solidFill>
                  <a:schemeClr val="tx1"/>
                </a:solidFill>
              </a:rPr>
              <a:t>	</a:t>
            </a:r>
            <a:r>
              <a:rPr lang="en-GB" sz="1800" dirty="0" smtClean="0">
                <a:solidFill>
                  <a:schemeClr val="tx1"/>
                </a:solidFill>
              </a:rPr>
              <a:t>What are Business Connectors? </a:t>
            </a:r>
            <a:br>
              <a:rPr lang="en-GB" sz="1800" dirty="0" smtClean="0">
                <a:solidFill>
                  <a:schemeClr val="tx1"/>
                </a:solidFill>
              </a:rPr>
            </a:br>
            <a:r>
              <a:rPr lang="en-GB" sz="1800" dirty="0">
                <a:solidFill>
                  <a:schemeClr val="tx1"/>
                </a:solidFill>
              </a:rPr>
              <a:t/>
            </a:r>
            <a:br>
              <a:rPr lang="en-GB" sz="1800" dirty="0">
                <a:solidFill>
                  <a:schemeClr val="tx1"/>
                </a:solidFill>
              </a:rPr>
            </a:br>
            <a:r>
              <a:rPr lang="en-GB" sz="1800" dirty="0" smtClean="0">
                <a:solidFill>
                  <a:schemeClr val="tx1"/>
                </a:solidFill>
              </a:rPr>
              <a:t>*</a:t>
            </a:r>
            <a:r>
              <a:rPr lang="en-GB" sz="1800" dirty="0">
                <a:solidFill>
                  <a:schemeClr val="tx1"/>
                </a:solidFill>
              </a:rPr>
              <a:t>	</a:t>
            </a:r>
            <a:r>
              <a:rPr lang="en-GB" sz="1800" dirty="0" smtClean="0">
                <a:solidFill>
                  <a:schemeClr val="tx1"/>
                </a:solidFill>
              </a:rPr>
              <a:t>The value of Connectors in the Community</a:t>
            </a:r>
            <a:br>
              <a:rPr lang="en-GB" sz="1800" dirty="0" smtClean="0">
                <a:solidFill>
                  <a:schemeClr val="tx1"/>
                </a:solidFill>
              </a:rPr>
            </a:br>
            <a:r>
              <a:rPr lang="en-GB" sz="1800" dirty="0">
                <a:solidFill>
                  <a:schemeClr val="tx1"/>
                </a:solidFill>
              </a:rPr>
              <a:t/>
            </a:r>
            <a:br>
              <a:rPr lang="en-GB" sz="1800" dirty="0">
                <a:solidFill>
                  <a:schemeClr val="tx1"/>
                </a:solidFill>
              </a:rPr>
            </a:br>
            <a:r>
              <a:rPr lang="en-GB" sz="1800" dirty="0" smtClean="0">
                <a:solidFill>
                  <a:schemeClr val="tx1"/>
                </a:solidFill>
              </a:rPr>
              <a:t>*</a:t>
            </a:r>
            <a:r>
              <a:rPr lang="en-GB" sz="1800" dirty="0">
                <a:solidFill>
                  <a:schemeClr val="tx1"/>
                </a:solidFill>
              </a:rPr>
              <a:t>	</a:t>
            </a:r>
            <a:r>
              <a:rPr lang="en-GB" sz="1800" dirty="0" smtClean="0">
                <a:solidFill>
                  <a:schemeClr val="tx1"/>
                </a:solidFill>
              </a:rPr>
              <a:t>Local Case Studies</a:t>
            </a:r>
            <a:br>
              <a:rPr lang="en-GB" sz="1800" dirty="0" smtClean="0">
                <a:solidFill>
                  <a:schemeClr val="tx1"/>
                </a:solidFill>
              </a:rPr>
            </a:br>
            <a:r>
              <a:rPr lang="en-GB" sz="1800" dirty="0">
                <a:solidFill>
                  <a:schemeClr val="tx1"/>
                </a:solidFill>
              </a:rPr>
              <a:t/>
            </a:r>
            <a:br>
              <a:rPr lang="en-GB" sz="1800" dirty="0">
                <a:solidFill>
                  <a:schemeClr val="tx1"/>
                </a:solidFill>
              </a:rPr>
            </a:br>
            <a:r>
              <a:rPr lang="en-GB" sz="1800" dirty="0" smtClean="0">
                <a:solidFill>
                  <a:schemeClr val="tx1"/>
                </a:solidFill>
              </a:rPr>
              <a:t>*</a:t>
            </a:r>
            <a:r>
              <a:rPr lang="en-GB" sz="1800" dirty="0">
                <a:solidFill>
                  <a:schemeClr val="tx1"/>
                </a:solidFill>
              </a:rPr>
              <a:t>	S</a:t>
            </a:r>
            <a:r>
              <a:rPr lang="en-GB" sz="1800" dirty="0" smtClean="0">
                <a:solidFill>
                  <a:schemeClr val="tx1"/>
                </a:solidFill>
              </a:rPr>
              <a:t>upporting the CCG’s Sustainability &amp; Transformation Plan</a:t>
            </a:r>
            <a:br>
              <a:rPr lang="en-GB" sz="1800" dirty="0" smtClean="0">
                <a:solidFill>
                  <a:schemeClr val="tx1"/>
                </a:solidFill>
              </a:rPr>
            </a:br>
            <a:r>
              <a:rPr lang="en-GB" sz="1800" dirty="0" smtClean="0">
                <a:solidFill>
                  <a:schemeClr val="tx1"/>
                </a:solidFill>
              </a:rPr>
              <a:t/>
            </a:r>
            <a:br>
              <a:rPr lang="en-GB" sz="1800" dirty="0" smtClean="0">
                <a:solidFill>
                  <a:schemeClr val="tx1"/>
                </a:solidFill>
              </a:rPr>
            </a:br>
            <a:r>
              <a:rPr lang="en-GB" sz="1800" dirty="0" smtClean="0">
                <a:solidFill>
                  <a:schemeClr val="tx1"/>
                </a:solidFill>
              </a:rPr>
              <a:t>*	Get involved – The BIG Community Conversation</a:t>
            </a:r>
            <a:br>
              <a:rPr lang="en-GB" sz="1800" dirty="0" smtClean="0">
                <a:solidFill>
                  <a:schemeClr val="tx1"/>
                </a:solidFill>
              </a:rPr>
            </a:br>
            <a:r>
              <a:rPr lang="en-GB" sz="1800" dirty="0">
                <a:solidFill>
                  <a:schemeClr val="tx1"/>
                </a:solidFill>
              </a:rPr>
              <a:t/>
            </a:r>
            <a:br>
              <a:rPr lang="en-GB" sz="1800" dirty="0">
                <a:solidFill>
                  <a:schemeClr val="tx1"/>
                </a:solidFill>
              </a:rPr>
            </a:br>
            <a:r>
              <a:rPr lang="en-GB" sz="1800" dirty="0">
                <a:solidFill>
                  <a:schemeClr val="tx1"/>
                </a:solidFill>
              </a:rPr>
              <a:t>*	</a:t>
            </a:r>
            <a:r>
              <a:rPr lang="en-GB" sz="1800" dirty="0" smtClean="0">
                <a:solidFill>
                  <a:schemeClr val="tx1"/>
                </a:solidFill>
              </a:rPr>
              <a:t>Q&amp;A</a:t>
            </a:r>
            <a:r>
              <a:rPr lang="en-GB" sz="1400" dirty="0"/>
              <a:t/>
            </a:r>
            <a:br>
              <a:rPr lang="en-GB" sz="1400" dirty="0"/>
            </a:br>
            <a:r>
              <a:rPr lang="en-GB" sz="1400" dirty="0"/>
              <a:t/>
            </a:r>
            <a:br>
              <a:rPr lang="en-GB" sz="1400" dirty="0"/>
            </a:br>
            <a:endParaRPr lang="en-GB" sz="1400" i="1" dirty="0"/>
          </a:p>
        </p:txBody>
      </p:sp>
    </p:spTree>
    <p:extLst>
      <p:ext uri="{BB962C8B-B14F-4D97-AF65-F5344CB8AC3E}">
        <p14:creationId xmlns:p14="http://schemas.microsoft.com/office/powerpoint/2010/main" val="3160739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Who is Business in the Community?</a:t>
            </a:r>
            <a:endParaRPr lang="en-GB" sz="3600" dirty="0"/>
          </a:p>
        </p:txBody>
      </p:sp>
      <p:sp>
        <p:nvSpPr>
          <p:cNvPr id="3" name="Text Placeholder 2"/>
          <p:cNvSpPr>
            <a:spLocks noGrp="1"/>
          </p:cNvSpPr>
          <p:nvPr>
            <p:ph type="body" sz="quarter" idx="13"/>
          </p:nvPr>
        </p:nvSpPr>
        <p:spPr>
          <a:xfrm>
            <a:off x="566128" y="1058238"/>
            <a:ext cx="11046883" cy="5113962"/>
          </a:xfrm>
        </p:spPr>
        <p:txBody>
          <a:bodyPr/>
          <a:lstStyle/>
          <a:p>
            <a:r>
              <a:rPr lang="en-GB" dirty="0"/>
              <a:t>A</a:t>
            </a:r>
            <a:r>
              <a:rPr lang="en-GB" dirty="0" smtClean="0"/>
              <a:t> </a:t>
            </a:r>
            <a:r>
              <a:rPr lang="en-GB" dirty="0"/>
              <a:t>business-led charity with a unique ability to convene the most senior business leaders from UK and global </a:t>
            </a:r>
            <a:r>
              <a:rPr lang="en-GB" dirty="0" smtClean="0"/>
              <a:t>companies</a:t>
            </a:r>
          </a:p>
          <a:p>
            <a:r>
              <a:rPr lang="en-GB" dirty="0"/>
              <a:t>Business in the Community is the Prince's Responsible Business Network. Our members work together to tackle a wide range of issues that are essential to creating a fairer society and a more sustainable </a:t>
            </a:r>
            <a:r>
              <a:rPr lang="en-GB" dirty="0" smtClean="0"/>
              <a:t>future</a:t>
            </a:r>
            <a:endParaRPr lang="en-GB" dirty="0"/>
          </a:p>
          <a:p>
            <a:r>
              <a:rPr lang="en-GB" dirty="0"/>
              <a:t>We are a business-led charity with more than 30 years' experience of mobilising business. We engage thousands of businesses through our programmes driven through a core membership of more than 800 organisations from small enterprises to global </a:t>
            </a:r>
            <a:r>
              <a:rPr lang="en-GB" dirty="0" smtClean="0"/>
              <a:t>corporations</a:t>
            </a:r>
          </a:p>
          <a:p>
            <a:r>
              <a:rPr lang="en-GB" dirty="0"/>
              <a:t>We work locally, nationally and </a:t>
            </a:r>
            <a:r>
              <a:rPr lang="en-GB" dirty="0" smtClean="0"/>
              <a:t>internationally through </a:t>
            </a:r>
            <a:r>
              <a:rPr lang="en-GB" dirty="0"/>
              <a:t>a network of partners </a:t>
            </a:r>
            <a:r>
              <a:rPr lang="en-GB" dirty="0" smtClean="0"/>
              <a:t>world-wide</a:t>
            </a:r>
          </a:p>
          <a:p>
            <a:r>
              <a:rPr lang="en-GB" dirty="0" smtClean="0"/>
              <a:t> </a:t>
            </a:r>
            <a:r>
              <a:rPr lang="en-GB" dirty="0" smtClean="0"/>
              <a:t>HRH The Prince of Wales </a:t>
            </a:r>
            <a:r>
              <a:rPr lang="en-GB" dirty="0" smtClean="0"/>
              <a:t>is our President</a:t>
            </a:r>
            <a:endParaRPr lang="en-GB" dirty="0"/>
          </a:p>
          <a:p>
            <a:endParaRPr lang="en-GB" dirty="0"/>
          </a:p>
        </p:txBody>
      </p:sp>
    </p:spTree>
    <p:extLst>
      <p:ext uri="{BB962C8B-B14F-4D97-AF65-F5344CB8AC3E}">
        <p14:creationId xmlns:p14="http://schemas.microsoft.com/office/powerpoint/2010/main" val="4271231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What are Business Connectors?</a:t>
            </a:r>
            <a:endParaRPr lang="en-GB" sz="3600" dirty="0"/>
          </a:p>
        </p:txBody>
      </p:sp>
      <p:sp>
        <p:nvSpPr>
          <p:cNvPr id="3" name="Text Placeholder 2"/>
          <p:cNvSpPr>
            <a:spLocks noGrp="1"/>
          </p:cNvSpPr>
          <p:nvPr>
            <p:ph type="body" sz="quarter" idx="13"/>
          </p:nvPr>
        </p:nvSpPr>
        <p:spPr>
          <a:xfrm>
            <a:off x="566128" y="1273996"/>
            <a:ext cx="11046883" cy="4898204"/>
          </a:xfrm>
        </p:spPr>
        <p:txBody>
          <a:bodyPr/>
          <a:lstStyle/>
          <a:p>
            <a:r>
              <a:rPr lang="en-GB" dirty="0" smtClean="0"/>
              <a:t>A Business Connector identifies local needs and helps to create cross-sector partnerships</a:t>
            </a:r>
          </a:p>
          <a:p>
            <a:r>
              <a:rPr lang="en-GB" dirty="0" smtClean="0"/>
              <a:t>Business </a:t>
            </a:r>
            <a:r>
              <a:rPr lang="en-GB" dirty="0"/>
              <a:t>Connectors are talented individuals seconded from business and the Civil Service, trained by Business in the Community and placed in local communities of greatest </a:t>
            </a:r>
            <a:r>
              <a:rPr lang="en-GB" dirty="0" smtClean="0"/>
              <a:t>need</a:t>
            </a:r>
            <a:endParaRPr lang="en-GB" dirty="0"/>
          </a:p>
          <a:p>
            <a:r>
              <a:rPr lang="en-GB" dirty="0"/>
              <a:t>The nature of the programme’s commitment is unprecedented, delivering more than 230 senior </a:t>
            </a:r>
            <a:r>
              <a:rPr lang="en-GB" dirty="0" smtClean="0"/>
              <a:t>secondees</a:t>
            </a:r>
          </a:p>
          <a:p>
            <a:r>
              <a:rPr lang="en-GB" dirty="0" smtClean="0"/>
              <a:t>Collectively </a:t>
            </a:r>
            <a:r>
              <a:rPr lang="en-GB" dirty="0"/>
              <a:t>Business Connectors are changing the culture of how business, the public sector and communities collaborate for the benefit of these sectors and the wider </a:t>
            </a:r>
            <a:r>
              <a:rPr lang="en-GB" dirty="0" smtClean="0"/>
              <a:t>society</a:t>
            </a:r>
            <a:endParaRPr lang="en-GB" dirty="0"/>
          </a:p>
          <a:p>
            <a:endParaRPr lang="en-GB" dirty="0"/>
          </a:p>
        </p:txBody>
      </p:sp>
    </p:spTree>
    <p:extLst>
      <p:ext uri="{BB962C8B-B14F-4D97-AF65-F5344CB8AC3E}">
        <p14:creationId xmlns:p14="http://schemas.microsoft.com/office/powerpoint/2010/main" val="3430855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The value of Connectors in the Community</a:t>
            </a:r>
            <a:endParaRPr lang="en-GB" sz="3600" dirty="0"/>
          </a:p>
        </p:txBody>
      </p:sp>
      <p:sp>
        <p:nvSpPr>
          <p:cNvPr id="3" name="Text Placeholder 2"/>
          <p:cNvSpPr>
            <a:spLocks noGrp="1"/>
          </p:cNvSpPr>
          <p:nvPr>
            <p:ph type="body" sz="quarter" idx="13"/>
          </p:nvPr>
        </p:nvSpPr>
        <p:spPr>
          <a:xfrm>
            <a:off x="566128" y="1047964"/>
            <a:ext cx="11046883" cy="5124236"/>
          </a:xfrm>
        </p:spPr>
        <p:txBody>
          <a:bodyPr/>
          <a:lstStyle/>
          <a:p>
            <a:r>
              <a:rPr lang="en-GB" sz="1800" dirty="0" smtClean="0"/>
              <a:t>Together</a:t>
            </a:r>
            <a:r>
              <a:rPr lang="en-GB" sz="1800" dirty="0"/>
              <a:t>, Businesses Connectors across the country have made more than 3,500 connections which have resulted in 9,360 instances of support being received by organisations working to benefit their </a:t>
            </a:r>
            <a:r>
              <a:rPr lang="en-GB" sz="1800" dirty="0" smtClean="0"/>
              <a:t>communities</a:t>
            </a:r>
            <a:endParaRPr lang="en-GB" sz="1800" dirty="0"/>
          </a:p>
          <a:p>
            <a:r>
              <a:rPr lang="en-GB" sz="1800" dirty="0"/>
              <a:t>Since the programme began, millions of pounds have been leveraged in support of local communities and this continues to increase all the </a:t>
            </a:r>
            <a:r>
              <a:rPr lang="en-GB" sz="1800" dirty="0" smtClean="0"/>
              <a:t>time</a:t>
            </a:r>
            <a:endParaRPr lang="en-GB" sz="1800" dirty="0"/>
          </a:p>
          <a:p>
            <a:r>
              <a:rPr lang="en-GB" sz="1800" dirty="0"/>
              <a:t>The Business Connector programme increases the positive impact of business in local communities by harnessing the expertise and energy of business people to tackle local </a:t>
            </a:r>
            <a:r>
              <a:rPr lang="en-GB" sz="1800" dirty="0" smtClean="0"/>
              <a:t>challenges</a:t>
            </a:r>
            <a:endParaRPr lang="en-GB" sz="1800" dirty="0"/>
          </a:p>
          <a:p>
            <a:r>
              <a:rPr lang="en-GB" sz="1800" dirty="0"/>
              <a:t>The Business Connector model of long term business secondments is creating deeper and more effective relationships between business and communities. The knowledge, skills and relationships Business Connectors take back into their seconding company is also creating a shift in the culture of how business interacts with the </a:t>
            </a:r>
            <a:r>
              <a:rPr lang="en-GB" sz="1800" dirty="0" smtClean="0"/>
              <a:t>community</a:t>
            </a:r>
            <a:endParaRPr lang="en-GB" sz="1800" dirty="0"/>
          </a:p>
          <a:p>
            <a:r>
              <a:rPr lang="en-GB" sz="1800" dirty="0"/>
              <a:t>To date we have recruited </a:t>
            </a:r>
            <a:r>
              <a:rPr lang="en-GB" sz="1800" dirty="0" smtClean="0"/>
              <a:t>243</a:t>
            </a:r>
            <a:r>
              <a:rPr lang="en-GB" sz="1800" dirty="0" smtClean="0"/>
              <a:t> </a:t>
            </a:r>
            <a:r>
              <a:rPr lang="en-GB" sz="1800" dirty="0"/>
              <a:t>Business Connectors who have worked in </a:t>
            </a:r>
            <a:r>
              <a:rPr lang="en-GB" sz="1800" dirty="0" smtClean="0"/>
              <a:t>124 locations</a:t>
            </a:r>
            <a:endParaRPr lang="en-GB" sz="1800" dirty="0"/>
          </a:p>
          <a:p>
            <a:endParaRPr lang="en-GB" dirty="0"/>
          </a:p>
        </p:txBody>
      </p:sp>
    </p:spTree>
    <p:extLst>
      <p:ext uri="{BB962C8B-B14F-4D97-AF65-F5344CB8AC3E}">
        <p14:creationId xmlns:p14="http://schemas.microsoft.com/office/powerpoint/2010/main" val="527244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Put another way…</a:t>
            </a:r>
            <a:endParaRPr lang="en-GB" sz="3600" dirty="0"/>
          </a:p>
        </p:txBody>
      </p:sp>
      <p:sp>
        <p:nvSpPr>
          <p:cNvPr id="3" name="Subtitle 2"/>
          <p:cNvSpPr>
            <a:spLocks noGrp="1"/>
          </p:cNvSpPr>
          <p:nvPr>
            <p:ph type="subTitle" idx="1"/>
          </p:nvPr>
        </p:nvSpPr>
        <p:spPr>
          <a:xfrm>
            <a:off x="578204" y="1075936"/>
            <a:ext cx="11035592" cy="354542"/>
          </a:xfrm>
        </p:spPr>
        <p:txBody>
          <a:bodyPr/>
          <a:lstStyle/>
          <a:p>
            <a:pPr algn="ctr"/>
            <a:r>
              <a:rPr lang="en-GB" dirty="0" smtClean="0">
                <a:solidFill>
                  <a:srgbClr val="7030A0"/>
                </a:solidFill>
              </a:rPr>
              <a:t>Pounds &amp; Pence</a:t>
            </a:r>
            <a:endParaRPr lang="en-GB" dirty="0">
              <a:solidFill>
                <a:srgbClr val="7030A0"/>
              </a:solidFill>
            </a:endParaRPr>
          </a:p>
        </p:txBody>
      </p:sp>
      <p:sp>
        <p:nvSpPr>
          <p:cNvPr id="4" name="Text Placeholder 3"/>
          <p:cNvSpPr>
            <a:spLocks noGrp="1"/>
          </p:cNvSpPr>
          <p:nvPr>
            <p:ph type="body" sz="quarter" idx="13"/>
          </p:nvPr>
        </p:nvSpPr>
        <p:spPr>
          <a:xfrm>
            <a:off x="577852" y="1520575"/>
            <a:ext cx="9275066" cy="4325421"/>
          </a:xfrm>
          <a:blipFill>
            <a:blip r:embed="rId2"/>
            <a:stretch>
              <a:fillRect/>
            </a:stretch>
          </a:blipFill>
        </p:spPr>
        <p:txBody>
          <a:bodyPr/>
          <a:lstStyle/>
          <a:p>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3403" y="1868398"/>
            <a:ext cx="2667000" cy="1333500"/>
          </a:xfrm>
          <a:prstGeom prst="rect">
            <a:avLst/>
          </a:prstGeom>
          <a:solidFill>
            <a:schemeClr val="accent3">
              <a:lumMod val="50000"/>
              <a:lumOff val="50000"/>
              <a:alpha val="50000"/>
            </a:schemeClr>
          </a:solidFill>
        </p:spPr>
      </p:pic>
    </p:spTree>
    <p:extLst>
      <p:ext uri="{BB962C8B-B14F-4D97-AF65-F5344CB8AC3E}">
        <p14:creationId xmlns:p14="http://schemas.microsoft.com/office/powerpoint/2010/main" val="2513323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Case Studies: Gloucester Bike Project &amp; Nelson Trust</a:t>
            </a:r>
            <a:endParaRPr lang="en-GB" sz="36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703" y="1904999"/>
            <a:ext cx="8332341" cy="429459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349" y="1689077"/>
            <a:ext cx="1609950" cy="1609950"/>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374" y="4425111"/>
            <a:ext cx="1685925" cy="168592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8737" y="1521110"/>
            <a:ext cx="1945883" cy="194588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0620" y="4587036"/>
            <a:ext cx="1524000" cy="1524000"/>
          </a:xfrm>
          <a:prstGeom prst="rect">
            <a:avLst/>
          </a:prstGeom>
        </p:spPr>
      </p:pic>
    </p:spTree>
    <p:extLst>
      <p:ext uri="{BB962C8B-B14F-4D97-AF65-F5344CB8AC3E}">
        <p14:creationId xmlns:p14="http://schemas.microsoft.com/office/powerpoint/2010/main" val="3150317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Supporting the CCG’s Sustainability &amp; Transformation Plan</a:t>
            </a:r>
            <a:endParaRPr lang="en-GB" sz="3600" dirty="0"/>
          </a:p>
        </p:txBody>
      </p:sp>
      <p:sp>
        <p:nvSpPr>
          <p:cNvPr id="3" name="Text Placeholder 2"/>
          <p:cNvSpPr>
            <a:spLocks noGrp="1"/>
          </p:cNvSpPr>
          <p:nvPr>
            <p:ph type="body" sz="quarter" idx="13"/>
          </p:nvPr>
        </p:nvSpPr>
        <p:spPr>
          <a:xfrm>
            <a:off x="566128" y="1438382"/>
            <a:ext cx="11046883" cy="4733818"/>
          </a:xfrm>
        </p:spPr>
        <p:txBody>
          <a:bodyPr/>
          <a:lstStyle/>
          <a:p>
            <a:r>
              <a:rPr lang="en-GB" b="1" dirty="0" smtClean="0"/>
              <a:t>Business Connectors offer </a:t>
            </a:r>
            <a:r>
              <a:rPr lang="en-GB" b="1" dirty="0"/>
              <a:t>a range of practical ways for businesses to work together and take action to help tackle some of the key issues facing </a:t>
            </a:r>
            <a:r>
              <a:rPr lang="en-GB" b="1" dirty="0" smtClean="0"/>
              <a:t>society;</a:t>
            </a:r>
          </a:p>
          <a:p>
            <a:endParaRPr lang="en-GB" b="1" dirty="0" smtClean="0">
              <a:solidFill>
                <a:srgbClr val="7030A0"/>
              </a:solidFill>
            </a:endParaRPr>
          </a:p>
          <a:p>
            <a:r>
              <a:rPr lang="en-GB" b="1" dirty="0" smtClean="0">
                <a:solidFill>
                  <a:schemeClr val="accent2">
                    <a:lumMod val="60000"/>
                    <a:lumOff val="40000"/>
                  </a:schemeClr>
                </a:solidFill>
              </a:rPr>
              <a:t>Education</a:t>
            </a:r>
            <a:endParaRPr lang="en-GB" b="1" dirty="0">
              <a:solidFill>
                <a:schemeClr val="accent2">
                  <a:lumMod val="60000"/>
                  <a:lumOff val="40000"/>
                </a:schemeClr>
              </a:solidFill>
            </a:endParaRPr>
          </a:p>
          <a:p>
            <a:r>
              <a:rPr lang="en-GB" b="1" dirty="0" smtClean="0">
                <a:solidFill>
                  <a:schemeClr val="accent2">
                    <a:lumMod val="60000"/>
                    <a:lumOff val="40000"/>
                  </a:schemeClr>
                </a:solidFill>
              </a:rPr>
              <a:t>Employment</a:t>
            </a:r>
            <a:endParaRPr lang="en-GB" b="1" dirty="0">
              <a:solidFill>
                <a:schemeClr val="accent2">
                  <a:lumMod val="60000"/>
                  <a:lumOff val="40000"/>
                </a:schemeClr>
              </a:solidFill>
            </a:endParaRPr>
          </a:p>
          <a:p>
            <a:r>
              <a:rPr lang="en-GB" b="1" dirty="0" smtClean="0">
                <a:solidFill>
                  <a:schemeClr val="accent2">
                    <a:lumMod val="60000"/>
                    <a:lumOff val="40000"/>
                  </a:schemeClr>
                </a:solidFill>
              </a:rPr>
              <a:t>Enterprise</a:t>
            </a:r>
            <a:endParaRPr lang="en-GB" b="1" dirty="0">
              <a:solidFill>
                <a:schemeClr val="accent2">
                  <a:lumMod val="60000"/>
                  <a:lumOff val="40000"/>
                </a:schemeClr>
              </a:solidFill>
            </a:endParaRPr>
          </a:p>
          <a:p>
            <a:r>
              <a:rPr lang="en-GB" b="1" dirty="0" smtClean="0">
                <a:solidFill>
                  <a:schemeClr val="accent2">
                    <a:lumMod val="60000"/>
                    <a:lumOff val="40000"/>
                  </a:schemeClr>
                </a:solidFill>
              </a:rPr>
              <a:t>Social Cohesion</a:t>
            </a:r>
          </a:p>
          <a:p>
            <a:r>
              <a:rPr lang="en-GB" b="1" dirty="0" smtClean="0">
                <a:solidFill>
                  <a:schemeClr val="accent2">
                    <a:lumMod val="60000"/>
                    <a:lumOff val="40000"/>
                  </a:schemeClr>
                </a:solidFill>
              </a:rPr>
              <a:t>Social Isolation</a:t>
            </a:r>
            <a:endParaRPr lang="en-GB" b="1" dirty="0">
              <a:solidFill>
                <a:schemeClr val="accent2">
                  <a:lumMod val="60000"/>
                  <a:lumOff val="40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7164" y="2509622"/>
            <a:ext cx="6048375" cy="3400425"/>
          </a:xfrm>
          <a:prstGeom prst="rect">
            <a:avLst/>
          </a:prstGeom>
        </p:spPr>
      </p:pic>
    </p:spTree>
    <p:extLst>
      <p:ext uri="{BB962C8B-B14F-4D97-AF65-F5344CB8AC3E}">
        <p14:creationId xmlns:p14="http://schemas.microsoft.com/office/powerpoint/2010/main" val="3380985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3600" dirty="0" smtClean="0"/>
              <a:t>Get involved: The BIG Community Conversation</a:t>
            </a:r>
            <a:endParaRPr lang="en-GB" sz="3600" dirty="0"/>
          </a:p>
        </p:txBody>
      </p:sp>
      <p:sp>
        <p:nvSpPr>
          <p:cNvPr id="3" name="TextBox 2"/>
          <p:cNvSpPr txBox="1"/>
          <p:nvPr/>
        </p:nvSpPr>
        <p:spPr>
          <a:xfrm>
            <a:off x="1140431" y="2352782"/>
            <a:ext cx="9678257" cy="2585323"/>
          </a:xfrm>
          <a:prstGeom prst="rect">
            <a:avLst/>
          </a:prstGeom>
          <a:noFill/>
        </p:spPr>
        <p:txBody>
          <a:bodyPr wrap="square" rtlCol="0">
            <a:spAutoFit/>
          </a:bodyPr>
          <a:lstStyle/>
          <a:p>
            <a:r>
              <a:rPr lang="en-GB" b="1" dirty="0" smtClean="0">
                <a:solidFill>
                  <a:srgbClr val="7030A0"/>
                </a:solidFill>
              </a:rPr>
              <a:t>The Lakeside Suite – Bowden Hall Hotel </a:t>
            </a:r>
          </a:p>
          <a:p>
            <a:endParaRPr lang="en-GB" b="1" dirty="0">
              <a:solidFill>
                <a:srgbClr val="7030A0"/>
              </a:solidFill>
            </a:endParaRPr>
          </a:p>
          <a:p>
            <a:r>
              <a:rPr lang="en-GB" b="1" dirty="0" smtClean="0">
                <a:solidFill>
                  <a:srgbClr val="7030A0"/>
                </a:solidFill>
              </a:rPr>
              <a:t>Thursday 27</a:t>
            </a:r>
            <a:r>
              <a:rPr lang="en-GB" b="1" baseline="30000" dirty="0" smtClean="0">
                <a:solidFill>
                  <a:srgbClr val="7030A0"/>
                </a:solidFill>
              </a:rPr>
              <a:t>th</a:t>
            </a:r>
            <a:r>
              <a:rPr lang="en-GB" b="1" dirty="0" smtClean="0">
                <a:solidFill>
                  <a:srgbClr val="7030A0"/>
                </a:solidFill>
              </a:rPr>
              <a:t> April </a:t>
            </a:r>
          </a:p>
          <a:p>
            <a:endParaRPr lang="en-GB" b="1" dirty="0">
              <a:solidFill>
                <a:srgbClr val="7030A0"/>
              </a:solidFill>
            </a:endParaRPr>
          </a:p>
          <a:p>
            <a:r>
              <a:rPr lang="en-GB" b="1" dirty="0" smtClean="0">
                <a:solidFill>
                  <a:srgbClr val="7030A0"/>
                </a:solidFill>
              </a:rPr>
              <a:t>9.30-13.00</a:t>
            </a:r>
          </a:p>
          <a:p>
            <a:endParaRPr lang="en-GB" b="1" dirty="0">
              <a:solidFill>
                <a:srgbClr val="7030A0"/>
              </a:solidFill>
            </a:endParaRPr>
          </a:p>
          <a:p>
            <a:r>
              <a:rPr lang="en-GB" b="1" dirty="0" smtClean="0">
                <a:solidFill>
                  <a:srgbClr val="7030A0"/>
                </a:solidFill>
              </a:rPr>
              <a:t>56 Senior Leaders from multiple sectors – Business, Charity, Health, Education &amp; Local Government</a:t>
            </a:r>
          </a:p>
          <a:p>
            <a:endParaRPr lang="en-GB" b="1" dirty="0">
              <a:solidFill>
                <a:srgbClr val="7030A0"/>
              </a:solidFill>
            </a:endParaRPr>
          </a:p>
          <a:p>
            <a:r>
              <a:rPr lang="en-GB" b="1" dirty="0" smtClean="0">
                <a:solidFill>
                  <a:srgbClr val="7030A0"/>
                </a:solidFill>
              </a:rPr>
              <a:t>Book your place at </a:t>
            </a:r>
            <a:r>
              <a:rPr lang="en-GB" b="1" dirty="0" smtClean="0">
                <a:solidFill>
                  <a:srgbClr val="7030A0"/>
                </a:solidFill>
                <a:hlinkClick r:id="rId2"/>
              </a:rPr>
              <a:t>www.eventbrite.co.uk/TheBIGCommunityConversation</a:t>
            </a:r>
            <a:r>
              <a:rPr lang="en-GB" b="1" dirty="0" smtClean="0">
                <a:solidFill>
                  <a:srgbClr val="7030A0"/>
                </a:solidFill>
              </a:rPr>
              <a:t> </a:t>
            </a:r>
            <a:endParaRPr lang="en-GB" b="1" dirty="0">
              <a:solidFill>
                <a:srgbClr val="7030A0"/>
              </a:solidFill>
            </a:endParaRPr>
          </a:p>
        </p:txBody>
      </p:sp>
    </p:spTree>
    <p:extLst>
      <p:ext uri="{BB962C8B-B14F-4D97-AF65-F5344CB8AC3E}">
        <p14:creationId xmlns:p14="http://schemas.microsoft.com/office/powerpoint/2010/main" val="306445014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BITC">
      <a:dk1>
        <a:srgbClr val="646363"/>
      </a:dk1>
      <a:lt1>
        <a:sysClr val="window" lastClr="FFFFFF"/>
      </a:lt1>
      <a:dk2>
        <a:srgbClr val="E6007E"/>
      </a:dk2>
      <a:lt2>
        <a:srgbClr val="FFFFFF"/>
      </a:lt2>
      <a:accent1>
        <a:srgbClr val="740F00"/>
      </a:accent1>
      <a:accent2>
        <a:srgbClr val="7B003D"/>
      </a:accent2>
      <a:accent3>
        <a:srgbClr val="3D0E4B"/>
      </a:accent3>
      <a:accent4>
        <a:srgbClr val="270637"/>
      </a:accent4>
      <a:accent5>
        <a:srgbClr val="003E66"/>
      </a:accent5>
      <a:accent6>
        <a:srgbClr val="005552"/>
      </a:accent6>
      <a:hlink>
        <a:srgbClr val="494C00"/>
      </a:hlink>
      <a:folHlink>
        <a:srgbClr val="8577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A814C01AABAE499125CF9DB9F6A8E3" ma:contentTypeVersion="4" ma:contentTypeDescription="Create a new document." ma:contentTypeScope="" ma:versionID="1788f07f012d4afef6868d7591aab628">
  <xsd:schema xmlns:xsd="http://www.w3.org/2001/XMLSchema" xmlns:xs="http://www.w3.org/2001/XMLSchema" xmlns:p="http://schemas.microsoft.com/office/2006/metadata/properties" xmlns:ns2="e20c5246-0a0c-4aa3-934a-1a951aa6c409" targetNamespace="http://schemas.microsoft.com/office/2006/metadata/properties" ma:root="true" ma:fieldsID="da9560913f39b34234de8206bc7fa6f7" ns2:_="">
    <xsd:import namespace="e20c5246-0a0c-4aa3-934a-1a951aa6c409"/>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0c5246-0a0c-4aa3-934a-1a951aa6c40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312879-B95A-4FB0-8AFE-99337F2B28CA}">
  <ds:schemaRefs>
    <ds:schemaRef ds:uri="http://purl.org/dc/terms/"/>
    <ds:schemaRef ds:uri="http://schemas.microsoft.com/office/2006/metadata/properties"/>
    <ds:schemaRef ds:uri="http://purl.org/dc/dcmitype/"/>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e20c5246-0a0c-4aa3-934a-1a951aa6c409"/>
    <ds:schemaRef ds:uri="http://purl.org/dc/elements/1.1/"/>
  </ds:schemaRefs>
</ds:datastoreItem>
</file>

<file path=customXml/itemProps2.xml><?xml version="1.0" encoding="utf-8"?>
<ds:datastoreItem xmlns:ds="http://schemas.openxmlformats.org/officeDocument/2006/customXml" ds:itemID="{8CA8911E-BEFA-44BD-A2DA-95D57081F5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0c5246-0a0c-4aa3-934a-1a951aa6c4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1183FA-67DB-4D90-BD28-EFC00D48BA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2088</TotalTime>
  <Words>383</Words>
  <Application>Microsoft Office PowerPoint</Application>
  <PresentationFormat>Custom</PresentationFormat>
  <Paragraphs>49</Paragraphs>
  <Slides>12</Slides>
  <Notes>2</Notes>
  <HiddenSlides>0</HiddenSlides>
  <MMClips>1</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1_Office Theme</vt:lpstr>
      <vt:lpstr>PowerPoint Presentation</vt:lpstr>
      <vt:lpstr>Agenda  * Who is Business in the Community?  * What are Business Connectors?   * The value of Connectors in the Community  * Local Case Studies  * Supporting the CCG’s Sustainability &amp; Transformation Plan  * Get involved – The BIG Community Conversation  * Q&amp;A  </vt:lpstr>
      <vt:lpstr>Who is Business in the Community?</vt:lpstr>
      <vt:lpstr>What are Business Connectors?</vt:lpstr>
      <vt:lpstr>The value of Connectors in the Community</vt:lpstr>
      <vt:lpstr>Put another way…</vt:lpstr>
      <vt:lpstr>Case Studies: Gloucester Bike Project &amp; Nelson Trust</vt:lpstr>
      <vt:lpstr>Supporting the CCG’s Sustainability &amp; Transformation Plan</vt:lpstr>
      <vt:lpstr>Get involved: The BIG Community Conversation</vt:lpstr>
      <vt:lpstr>     Any questions? </vt:lpstr>
      <vt:lpstr>Time for a short video? </vt:lpstr>
      <vt:lpstr>PowerPoint Presentation</vt:lpstr>
    </vt:vector>
  </TitlesOfParts>
  <Company>Business in the Community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Stakeholder map</dc:title>
  <dc:creator>James Martin</dc:creator>
  <cp:lastModifiedBy>Steve</cp:lastModifiedBy>
  <cp:revision>156</cp:revision>
  <cp:lastPrinted>2017-04-11T17:18:26Z</cp:lastPrinted>
  <dcterms:created xsi:type="dcterms:W3CDTF">2017-01-05T10:07:44Z</dcterms:created>
  <dcterms:modified xsi:type="dcterms:W3CDTF">2017-04-11T17:23:22Z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0x01010040A814C01AABAE499125CF9DB9F6A8E3</vt:lpwstr>
  </property>
</Properties>
</file>